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9"/>
  </p:notesMasterIdLst>
  <p:handoutMasterIdLst>
    <p:handoutMasterId r:id="rId30"/>
  </p:handoutMasterIdLst>
  <p:sldIdLst>
    <p:sldId id="256" r:id="rId2"/>
    <p:sldId id="257" r:id="rId3"/>
    <p:sldId id="265" r:id="rId4"/>
    <p:sldId id="266" r:id="rId5"/>
    <p:sldId id="258" r:id="rId6"/>
    <p:sldId id="259" r:id="rId7"/>
    <p:sldId id="260" r:id="rId8"/>
    <p:sldId id="261" r:id="rId9"/>
    <p:sldId id="262" r:id="rId10"/>
    <p:sldId id="263" r:id="rId11"/>
    <p:sldId id="264" r:id="rId12"/>
    <p:sldId id="267" r:id="rId13"/>
    <p:sldId id="268" r:id="rId14"/>
    <p:sldId id="269" r:id="rId15"/>
    <p:sldId id="270" r:id="rId16"/>
    <p:sldId id="271" r:id="rId17"/>
    <p:sldId id="278" r:id="rId18"/>
    <p:sldId id="272" r:id="rId19"/>
    <p:sldId id="273" r:id="rId20"/>
    <p:sldId id="274" r:id="rId21"/>
    <p:sldId id="275" r:id="rId22"/>
    <p:sldId id="276" r:id="rId23"/>
    <p:sldId id="277" r:id="rId24"/>
    <p:sldId id="279" r:id="rId25"/>
    <p:sldId id="280" r:id="rId26"/>
    <p:sldId id="281" r:id="rId27"/>
    <p:sldId id="282"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8" d="100"/>
          <a:sy n="88" d="100"/>
        </p:scale>
        <p:origin x="-1464"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5D910EB-0814-4BCD-8795-1C60419E7A31}" type="datetimeFigureOut">
              <a:rPr lang="en-US" smtClean="0"/>
              <a:pPr/>
              <a:t>4/17/2013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395D9A0-EAF7-4DC0-B13B-E7A462DE86AA}"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7E1D30C-719C-45DB-9406-D0DA6DA7947C}" type="datetimeFigureOut">
              <a:rPr lang="en-US" smtClean="0"/>
              <a:pPr/>
              <a:t>4/17/2013</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222BA09-39D8-49F3-8014-00C05AA612E5}"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222BA09-39D8-49F3-8014-00C05AA612E5}"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222BA09-39D8-49F3-8014-00C05AA612E5}" type="slidenum">
              <a:rPr lang="en-US" smtClean="0"/>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222BA09-39D8-49F3-8014-00C05AA612E5}" type="slidenum">
              <a:rPr lang="en-US" smtClean="0"/>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222BA09-39D8-49F3-8014-00C05AA612E5}" type="slidenum">
              <a:rPr lang="en-US" smtClean="0"/>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222BA09-39D8-49F3-8014-00C05AA612E5}" type="slidenum">
              <a:rPr lang="en-US" smtClean="0"/>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222BA09-39D8-49F3-8014-00C05AA612E5}" type="slidenum">
              <a:rPr lang="en-US" smtClean="0"/>
              <a:pPr/>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222BA09-39D8-49F3-8014-00C05AA612E5}" type="slidenum">
              <a:rPr lang="en-US" smtClean="0"/>
              <a:pPr/>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222BA09-39D8-49F3-8014-00C05AA612E5}" type="slidenum">
              <a:rPr lang="en-US" smtClean="0"/>
              <a:pPr/>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222BA09-39D8-49F3-8014-00C05AA612E5}" type="slidenum">
              <a:rPr lang="en-US" smtClean="0"/>
              <a:pPr/>
              <a:t>17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222BA09-39D8-49F3-8014-00C05AA612E5}" type="slidenum">
              <a:rPr lang="en-US" smtClean="0"/>
              <a:pPr/>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222BA09-39D8-49F3-8014-00C05AA612E5}" type="slidenum">
              <a:rPr lang="en-US" smtClean="0"/>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222BA09-39D8-49F3-8014-00C05AA612E5}"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222BA09-39D8-49F3-8014-00C05AA612E5}" type="slidenum">
              <a:rPr lang="en-US" smtClean="0"/>
              <a:pPr/>
              <a:t>20</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222BA09-39D8-49F3-8014-00C05AA612E5}" type="slidenum">
              <a:rPr lang="en-US" smtClean="0"/>
              <a:pPr/>
              <a:t>21</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222BA09-39D8-49F3-8014-00C05AA612E5}" type="slidenum">
              <a:rPr lang="en-US" smtClean="0"/>
              <a:pPr/>
              <a:t>22</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222BA09-39D8-49F3-8014-00C05AA612E5}" type="slidenum">
              <a:rPr lang="en-US" smtClean="0"/>
              <a:pPr/>
              <a:t>23</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222BA09-39D8-49F3-8014-00C05AA612E5}" type="slidenum">
              <a:rPr lang="en-US" smtClean="0"/>
              <a:pPr/>
              <a:t>24</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222BA09-39D8-49F3-8014-00C05AA612E5}" type="slidenum">
              <a:rPr lang="en-US" smtClean="0"/>
              <a:pPr/>
              <a:t>25</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222BA09-39D8-49F3-8014-00C05AA612E5}" type="slidenum">
              <a:rPr lang="en-US" smtClean="0"/>
              <a:pPr/>
              <a:t>26</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222BA09-39D8-49F3-8014-00C05AA612E5}" type="slidenum">
              <a:rPr lang="en-US" smtClean="0"/>
              <a:pPr/>
              <a:t>27</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222BA09-39D8-49F3-8014-00C05AA612E5}" type="slidenum">
              <a:rPr lang="en-US" smtClean="0"/>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222BA09-39D8-49F3-8014-00C05AA612E5}" type="slidenum">
              <a:rPr lang="en-US" smtClean="0"/>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222BA09-39D8-49F3-8014-00C05AA612E5}"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222BA09-39D8-49F3-8014-00C05AA612E5}"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222BA09-39D8-49F3-8014-00C05AA612E5}"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222BA09-39D8-49F3-8014-00C05AA612E5}"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222BA09-39D8-49F3-8014-00C05AA612E5}"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fld id="{7F294EE7-D95C-4EF0-B4F6-13D556B5005B}" type="datetimeFigureOut">
              <a:rPr lang="en-US" smtClean="0"/>
              <a:pPr/>
              <a:t>4/17/2013</a:t>
            </a:fld>
            <a:endParaRPr lang="en-US" dirty="0"/>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lang="en-US" dirty="0"/>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3F1AF181-EBED-4ADF-A774-3DEB0F8BBEB2}"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F294EE7-D95C-4EF0-B4F6-13D556B5005B}" type="datetimeFigureOut">
              <a:rPr lang="en-US" smtClean="0"/>
              <a:pPr/>
              <a:t>4/17/2013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F1AF181-EBED-4ADF-A774-3DEB0F8BBEB2}"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F294EE7-D95C-4EF0-B4F6-13D556B5005B}" type="datetimeFigureOut">
              <a:rPr lang="en-US" smtClean="0"/>
              <a:pPr/>
              <a:t>4/17/2013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F1AF181-EBED-4ADF-A774-3DEB0F8BBEB2}"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fld id="{7F294EE7-D95C-4EF0-B4F6-13D556B5005B}" type="datetimeFigureOut">
              <a:rPr lang="en-US" smtClean="0"/>
              <a:pPr/>
              <a:t>4/17/2013</a:t>
            </a:fld>
            <a:endParaRPr lang="en-US" dirty="0"/>
          </a:p>
        </p:txBody>
      </p:sp>
      <p:sp>
        <p:nvSpPr>
          <p:cNvPr id="9" name="Slide Number Placeholder 8"/>
          <p:cNvSpPr>
            <a:spLocks noGrp="1"/>
          </p:cNvSpPr>
          <p:nvPr>
            <p:ph type="sldNum" sz="quarter" idx="15"/>
          </p:nvPr>
        </p:nvSpPr>
        <p:spPr/>
        <p:txBody>
          <a:bodyPr rtlCol="0"/>
          <a:lstStyle/>
          <a:p>
            <a:fld id="{3F1AF181-EBED-4ADF-A774-3DEB0F8BBEB2}" type="slidenum">
              <a:rPr lang="en-US" smtClean="0"/>
              <a:pPr/>
              <a:t>‹#›</a:t>
            </a:fld>
            <a:endParaRPr lang="en-US" dirty="0"/>
          </a:p>
        </p:txBody>
      </p:sp>
      <p:sp>
        <p:nvSpPr>
          <p:cNvPr id="10" name="Footer Placeholder 9"/>
          <p:cNvSpPr>
            <a:spLocks noGrp="1"/>
          </p:cNvSpPr>
          <p:nvPr>
            <p:ph type="ftr" sz="quarter" idx="16"/>
          </p:nvPr>
        </p:nvSpPr>
        <p:spPr/>
        <p:txBody>
          <a:bodyPr rtlCol="0"/>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7F294EE7-D95C-4EF0-B4F6-13D556B5005B}" type="datetimeFigureOut">
              <a:rPr lang="en-US" smtClean="0"/>
              <a:pPr/>
              <a:t>4/17/2013</a:t>
            </a:fld>
            <a:endParaRPr lang="en-US" dirty="0"/>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lang="en-US" dirty="0"/>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6" name="Slide Number Placeholder 5"/>
          <p:cNvSpPr>
            <a:spLocks noGrp="1"/>
          </p:cNvSpPr>
          <p:nvPr>
            <p:ph type="sldNum" sz="quarter" idx="12"/>
          </p:nvPr>
        </p:nvSpPr>
        <p:spPr bwMode="auto">
          <a:xfrm>
            <a:off x="1340616" y="4928702"/>
            <a:ext cx="609600" cy="517524"/>
          </a:xfrm>
        </p:spPr>
        <p:txBody>
          <a:bodyPr/>
          <a:lstStyle/>
          <a:p>
            <a:fld id="{3F1AF181-EBED-4ADF-A774-3DEB0F8BBEB2}"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7F294EE7-D95C-4EF0-B4F6-13D556B5005B}" type="datetimeFigureOut">
              <a:rPr lang="en-US" smtClean="0"/>
              <a:pPr/>
              <a:t>4/17/2013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F1AF181-EBED-4ADF-A774-3DEB0F8BBEB2}" type="slidenum">
              <a:rPr lang="en-US" smtClean="0"/>
              <a:pPr/>
              <a:t>‹#›</a:t>
            </a:fld>
            <a:endParaRPr lang="en-US" dirty="0"/>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7F294EE7-D95C-4EF0-B4F6-13D556B5005B}" type="datetimeFigureOut">
              <a:rPr lang="en-US" smtClean="0"/>
              <a:pPr/>
              <a:t>4/17/2013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F1AF181-EBED-4ADF-A774-3DEB0F8BBEB2}" type="slidenum">
              <a:rPr lang="en-US" smtClean="0"/>
              <a:pPr/>
              <a:t>‹#›</a:t>
            </a:fld>
            <a:endParaRPr lang="en-US" dirty="0"/>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fld id="{7F294EE7-D95C-4EF0-B4F6-13D556B5005B}" type="datetimeFigureOut">
              <a:rPr lang="en-US" smtClean="0"/>
              <a:pPr/>
              <a:t>4/17/2013</a:t>
            </a:fld>
            <a:endParaRPr lang="en-US" dirty="0"/>
          </a:p>
        </p:txBody>
      </p:sp>
      <p:sp>
        <p:nvSpPr>
          <p:cNvPr id="7" name="Slide Number Placeholder 6"/>
          <p:cNvSpPr>
            <a:spLocks noGrp="1"/>
          </p:cNvSpPr>
          <p:nvPr>
            <p:ph type="sldNum" sz="quarter" idx="11"/>
          </p:nvPr>
        </p:nvSpPr>
        <p:spPr/>
        <p:txBody>
          <a:bodyPr rtlCol="0"/>
          <a:lstStyle/>
          <a:p>
            <a:fld id="{3F1AF181-EBED-4ADF-A774-3DEB0F8BBEB2}" type="slidenum">
              <a:rPr lang="en-US" smtClean="0"/>
              <a:pPr/>
              <a:t>‹#›</a:t>
            </a:fld>
            <a:endParaRPr lang="en-US" dirty="0"/>
          </a:p>
        </p:txBody>
      </p:sp>
      <p:sp>
        <p:nvSpPr>
          <p:cNvPr id="8" name="Footer Placeholder 7"/>
          <p:cNvSpPr>
            <a:spLocks noGrp="1"/>
          </p:cNvSpPr>
          <p:nvPr>
            <p:ph type="ftr" sz="quarter" idx="12"/>
          </p:nvPr>
        </p:nvSpPr>
        <p:spPr/>
        <p:txBody>
          <a:bodyPr rtlCol="0"/>
          <a:lstStyle/>
          <a:p>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F294EE7-D95C-4EF0-B4F6-13D556B5005B}" type="datetimeFigureOut">
              <a:rPr lang="en-US" smtClean="0"/>
              <a:pPr/>
              <a:t>4/17/2013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F1AF181-EBED-4ADF-A774-3DEB0F8BBEB2}"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fld id="{7F294EE7-D95C-4EF0-B4F6-13D556B5005B}" type="datetimeFigureOut">
              <a:rPr lang="en-US" smtClean="0"/>
              <a:pPr/>
              <a:t>4/17/2013</a:t>
            </a:fld>
            <a:endParaRPr lang="en-US" dirty="0"/>
          </a:p>
        </p:txBody>
      </p:sp>
      <p:sp>
        <p:nvSpPr>
          <p:cNvPr id="22" name="Slide Number Placeholder 21"/>
          <p:cNvSpPr>
            <a:spLocks noGrp="1"/>
          </p:cNvSpPr>
          <p:nvPr>
            <p:ph type="sldNum" sz="quarter" idx="15"/>
          </p:nvPr>
        </p:nvSpPr>
        <p:spPr/>
        <p:txBody>
          <a:bodyPr rtlCol="0"/>
          <a:lstStyle/>
          <a:p>
            <a:fld id="{3F1AF181-EBED-4ADF-A774-3DEB0F8BBEB2}" type="slidenum">
              <a:rPr lang="en-US" smtClean="0"/>
              <a:pPr/>
              <a:t>‹#›</a:t>
            </a:fld>
            <a:endParaRPr lang="en-US" dirty="0"/>
          </a:p>
        </p:txBody>
      </p:sp>
      <p:sp>
        <p:nvSpPr>
          <p:cNvPr id="23" name="Footer Placeholder 22"/>
          <p:cNvSpPr>
            <a:spLocks noGrp="1"/>
          </p:cNvSpPr>
          <p:nvPr>
            <p:ph type="ftr" sz="quarter" idx="16"/>
          </p:nvPr>
        </p:nvSpPr>
        <p:spPr/>
        <p:txBody>
          <a:bodyPr rtlCol="0"/>
          <a:lstStyle/>
          <a:p>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dirty="0" smtClean="0"/>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fld id="{7F294EE7-D95C-4EF0-B4F6-13D556B5005B}" type="datetimeFigureOut">
              <a:rPr lang="en-US" smtClean="0"/>
              <a:pPr/>
              <a:t>4/17/2013</a:t>
            </a:fld>
            <a:endParaRPr lang="en-US" dirty="0"/>
          </a:p>
        </p:txBody>
      </p:sp>
      <p:sp>
        <p:nvSpPr>
          <p:cNvPr id="18" name="Slide Number Placeholder 17"/>
          <p:cNvSpPr>
            <a:spLocks noGrp="1"/>
          </p:cNvSpPr>
          <p:nvPr>
            <p:ph type="sldNum" sz="quarter" idx="11"/>
          </p:nvPr>
        </p:nvSpPr>
        <p:spPr/>
        <p:txBody>
          <a:bodyPr rtlCol="0"/>
          <a:lstStyle/>
          <a:p>
            <a:fld id="{3F1AF181-EBED-4ADF-A774-3DEB0F8BBEB2}" type="slidenum">
              <a:rPr lang="en-US" smtClean="0"/>
              <a:pPr/>
              <a:t>‹#›</a:t>
            </a:fld>
            <a:endParaRPr lang="en-US" dirty="0"/>
          </a:p>
        </p:txBody>
      </p:sp>
      <p:sp>
        <p:nvSpPr>
          <p:cNvPr id="21" name="Footer Placeholder 20"/>
          <p:cNvSpPr>
            <a:spLocks noGrp="1"/>
          </p:cNvSpPr>
          <p:nvPr>
            <p:ph type="ftr" sz="quarter" idx="12"/>
          </p:nvPr>
        </p:nvSpPr>
        <p:spPr/>
        <p:txBody>
          <a:bodyPr rtlCol="0"/>
          <a:lstStyle/>
          <a:p>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7F294EE7-D95C-4EF0-B4F6-13D556B5005B}" type="datetimeFigureOut">
              <a:rPr lang="en-US" smtClean="0"/>
              <a:pPr/>
              <a:t>4/17/2013</a:t>
            </a:fld>
            <a:endParaRPr lang="en-US" dirty="0"/>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en-US" dirty="0"/>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3F1AF181-EBED-4ADF-A774-3DEB0F8BBEB2}"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20.jpeg"/><Relationship Id="rId7" Type="http://schemas.openxmlformats.org/officeDocument/2006/relationships/image" Target="../media/image23.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hyperlink" Target="http://www.kahndog.com/Photogallery/Jun%202008/PLE-193-Fallston034-rs.jpg" TargetMode="External"/><Relationship Id="rId4" Type="http://schemas.openxmlformats.org/officeDocument/2006/relationships/image" Target="../media/image21.jpeg"/></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1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14.xml.rels><?xml version="1.0" encoding="UTF-8" standalone="yes"?>
<Relationships xmlns="http://schemas.openxmlformats.org/package/2006/relationships"><Relationship Id="rId3" Type="http://schemas.openxmlformats.org/officeDocument/2006/relationships/image" Target="../media/image31.jpeg"/><Relationship Id="rId7" Type="http://schemas.openxmlformats.org/officeDocument/2006/relationships/image" Target="../media/image35.jpeg"/><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40.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1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17.xml.rels><?xml version="1.0" encoding="UTF-8" standalone="yes"?>
<Relationships xmlns="http://schemas.openxmlformats.org/package/2006/relationships"><Relationship Id="rId3" Type="http://schemas.openxmlformats.org/officeDocument/2006/relationships/hyperlink" Target="http://3.bp.blogspot.com/-qCEt2ES7ymg/Th-c6HZAi-I/AAAAAAAAHVg/nh-Mj1h9pqc/s1600/Pithole+area.jpg" TargetMode="External"/><Relationship Id="rId7" Type="http://schemas.openxmlformats.org/officeDocument/2006/relationships/image" Target="../media/image46.jpe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s/_rels/slide1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49.jpeg"/><Relationship Id="rId4" Type="http://schemas.openxmlformats.org/officeDocument/2006/relationships/image" Target="../media/image48.jpeg"/></Relationships>
</file>

<file path=ppt/slides/_rels/slide19.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52.jpeg"/><Relationship Id="rId4" Type="http://schemas.openxmlformats.org/officeDocument/2006/relationships/image" Target="../media/image51.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3.gi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56.jpeg"/><Relationship Id="rId4" Type="http://schemas.openxmlformats.org/officeDocument/2006/relationships/image" Target="../media/image55.jpeg"/></Relationships>
</file>

<file path=ppt/slides/_rels/slide23.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59.jpeg"/><Relationship Id="rId4" Type="http://schemas.openxmlformats.org/officeDocument/2006/relationships/image" Target="../media/image58.jpeg"/></Relationships>
</file>

<file path=ppt/slides/_rels/slide24.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62.jpeg"/><Relationship Id="rId4" Type="http://schemas.openxmlformats.org/officeDocument/2006/relationships/image" Target="../media/image61.jpeg"/></Relationships>
</file>

<file path=ppt/slides/_rels/slide25.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65.jpeg"/><Relationship Id="rId4" Type="http://schemas.openxmlformats.org/officeDocument/2006/relationships/image" Target="../media/image64.jpeg"/></Relationships>
</file>

<file path=ppt/slides/_rels/slide26.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67.jpeg"/></Relationships>
</file>

<file path=ppt/slides/_rels/slide27.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70.jpeg"/><Relationship Id="rId4" Type="http://schemas.openxmlformats.org/officeDocument/2006/relationships/image" Target="../media/image69.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en.wikipedia.org/wiki/File:Henry_Clay_Frick.jpg"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3124200"/>
            <a:ext cx="6477000" cy="1894362"/>
          </a:xfrm>
        </p:spPr>
        <p:txBody>
          <a:bodyPr/>
          <a:lstStyle/>
          <a:p>
            <a:r>
              <a:rPr lang="en-US" dirty="0" smtClean="0"/>
              <a:t>The Age of Big Business in PA</a:t>
            </a:r>
            <a:endParaRPr lang="en-US" dirty="0"/>
          </a:p>
        </p:txBody>
      </p:sp>
      <p:sp>
        <p:nvSpPr>
          <p:cNvPr id="3" name="Subtitle 2"/>
          <p:cNvSpPr>
            <a:spLocks noGrp="1"/>
          </p:cNvSpPr>
          <p:nvPr>
            <p:ph type="subTitle" idx="1"/>
          </p:nvPr>
        </p:nvSpPr>
        <p:spPr/>
        <p:txBody>
          <a:bodyPr/>
          <a:lstStyle/>
          <a:p>
            <a:r>
              <a:rPr lang="en-US" dirty="0" smtClean="0"/>
              <a:t>Industrialization</a:t>
            </a:r>
            <a:endParaRPr lang="en-US" dirty="0"/>
          </a:p>
        </p:txBody>
      </p:sp>
      <p:pic>
        <p:nvPicPr>
          <p:cNvPr id="19458" name="Picture 2" descr="http://www.mrvanduyne.com/industrialization/stations/cyr/images/r052_jpg.jpg"/>
          <p:cNvPicPr>
            <a:picLocks noChangeAspect="1" noChangeArrowheads="1"/>
          </p:cNvPicPr>
          <p:nvPr/>
        </p:nvPicPr>
        <p:blipFill>
          <a:blip r:embed="rId3" cstate="print"/>
          <a:srcRect/>
          <a:stretch>
            <a:fillRect/>
          </a:stretch>
        </p:blipFill>
        <p:spPr bwMode="auto">
          <a:xfrm>
            <a:off x="2743200" y="304800"/>
            <a:ext cx="4978400" cy="3733800"/>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http://upload.wikimedia.org/wikipedia/commons/thumb/0/09/Andrew_Carnegie,_three-quarter_length_portrait,_seated,_facing_slightly_left,_1913-crop.jpg/220px-Andrew_Carnegie,_three-quarter_length_portrait,_seated,_facing_slightly_left,_1913-crop.jpg"/>
          <p:cNvPicPr>
            <a:picLocks noChangeAspect="1" noChangeArrowheads="1"/>
          </p:cNvPicPr>
          <p:nvPr/>
        </p:nvPicPr>
        <p:blipFill>
          <a:blip r:embed="rId3" cstate="print"/>
          <a:srcRect/>
          <a:stretch>
            <a:fillRect/>
          </a:stretch>
        </p:blipFill>
        <p:spPr bwMode="auto">
          <a:xfrm rot="20907845">
            <a:off x="7193230" y="824832"/>
            <a:ext cx="1591367" cy="1989209"/>
          </a:xfrm>
          <a:prstGeom prst="rect">
            <a:avLst/>
          </a:prstGeom>
          <a:noFill/>
        </p:spPr>
      </p:pic>
      <p:sp>
        <p:nvSpPr>
          <p:cNvPr id="2" name="Title 1"/>
          <p:cNvSpPr>
            <a:spLocks noGrp="1"/>
          </p:cNvSpPr>
          <p:nvPr>
            <p:ph type="title"/>
          </p:nvPr>
        </p:nvSpPr>
        <p:spPr>
          <a:xfrm>
            <a:off x="457200" y="0"/>
            <a:ext cx="7467600" cy="685800"/>
          </a:xfrm>
        </p:spPr>
        <p:txBody>
          <a:bodyPr>
            <a:normAutofit/>
          </a:bodyPr>
          <a:lstStyle/>
          <a:p>
            <a:r>
              <a:rPr lang="en-US" dirty="0" smtClean="0"/>
              <a:t>Steel </a:t>
            </a:r>
            <a:endParaRPr lang="en-US" dirty="0"/>
          </a:p>
        </p:txBody>
      </p:sp>
      <p:sp>
        <p:nvSpPr>
          <p:cNvPr id="3" name="Content Placeholder 2"/>
          <p:cNvSpPr>
            <a:spLocks noGrp="1"/>
          </p:cNvSpPr>
          <p:nvPr>
            <p:ph sz="quarter" idx="1"/>
          </p:nvPr>
        </p:nvSpPr>
        <p:spPr>
          <a:xfrm>
            <a:off x="0" y="609600"/>
            <a:ext cx="7162800" cy="6248400"/>
          </a:xfrm>
        </p:spPr>
        <p:txBody>
          <a:bodyPr>
            <a:normAutofit/>
          </a:bodyPr>
          <a:lstStyle/>
          <a:p>
            <a:r>
              <a:rPr lang="en-US" u="sng" dirty="0" smtClean="0"/>
              <a:t>Andrew Carnegie was the master of the steel industry. </a:t>
            </a:r>
            <a:r>
              <a:rPr lang="en-US" dirty="0" smtClean="0"/>
              <a:t>Carnegie learned the new process for making steel that had been developed by Henry Bessemer. He started using that process here in the United States and he also started to buy up businesses that were related to his steel industry. This allowed </a:t>
            </a:r>
            <a:r>
              <a:rPr lang="en-US" u="sng" dirty="0" smtClean="0"/>
              <a:t>Carnegie Steel </a:t>
            </a:r>
            <a:r>
              <a:rPr lang="en-US" dirty="0" smtClean="0"/>
              <a:t>to employ 20,000 people and become the largest company in the world at that time. </a:t>
            </a:r>
          </a:p>
          <a:p>
            <a:r>
              <a:rPr lang="en-US" dirty="0" smtClean="0"/>
              <a:t>Carnegie became partners with Frick to help improve his steel business. Frick however, was rarely consulted by Carnegie on business matters. </a:t>
            </a:r>
          </a:p>
          <a:p>
            <a:r>
              <a:rPr lang="en-US" u="sng" dirty="0" smtClean="0"/>
              <a:t>In 1901 Carnegie sold Carnegie Steel to J.P. Morgan. Morgan joined that company with 200 others to form U.S. Steel.   </a:t>
            </a:r>
            <a:endParaRPr lang="en-US" u="sng" dirty="0"/>
          </a:p>
        </p:txBody>
      </p:sp>
      <p:pic>
        <p:nvPicPr>
          <p:cNvPr id="29700" name="Picture 4" descr="http://images.scripting.com/archiveScriptingCom/2008/12/11/morgan.jpg"/>
          <p:cNvPicPr>
            <a:picLocks noChangeAspect="1" noChangeArrowheads="1"/>
          </p:cNvPicPr>
          <p:nvPr/>
        </p:nvPicPr>
        <p:blipFill>
          <a:blip r:embed="rId4" cstate="print"/>
          <a:srcRect/>
          <a:stretch>
            <a:fillRect/>
          </a:stretch>
        </p:blipFill>
        <p:spPr bwMode="auto">
          <a:xfrm rot="764627">
            <a:off x="7062548" y="3728640"/>
            <a:ext cx="1561527" cy="202892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52" name="Picture 8" descr="http://upload.wikimedia.org/wikipedia/commons/thumb/0/03/RotairValveAriBrakeSRM.jpg/220px-RotairValveAriBrakeSRM.jpg"/>
          <p:cNvPicPr>
            <a:picLocks noChangeAspect="1" noChangeArrowheads="1"/>
          </p:cNvPicPr>
          <p:nvPr/>
        </p:nvPicPr>
        <p:blipFill>
          <a:blip r:embed="rId3" cstate="print"/>
          <a:srcRect/>
          <a:stretch>
            <a:fillRect/>
          </a:stretch>
        </p:blipFill>
        <p:spPr bwMode="auto">
          <a:xfrm>
            <a:off x="5105400" y="3581400"/>
            <a:ext cx="1905000" cy="2848842"/>
          </a:xfrm>
          <a:prstGeom prst="rect">
            <a:avLst/>
          </a:prstGeom>
          <a:noFill/>
        </p:spPr>
      </p:pic>
      <p:pic>
        <p:nvPicPr>
          <p:cNvPr id="31750" name="Picture 6" descr="http://www.maandparailroad.com/images/Trainwreck2500.jpg"/>
          <p:cNvPicPr>
            <a:picLocks noChangeAspect="1" noChangeArrowheads="1"/>
          </p:cNvPicPr>
          <p:nvPr/>
        </p:nvPicPr>
        <p:blipFill>
          <a:blip r:embed="rId4" cstate="print"/>
          <a:srcRect/>
          <a:stretch>
            <a:fillRect/>
          </a:stretch>
        </p:blipFill>
        <p:spPr bwMode="auto">
          <a:xfrm>
            <a:off x="1828800" y="4600651"/>
            <a:ext cx="3505200" cy="2257349"/>
          </a:xfrm>
          <a:prstGeom prst="rect">
            <a:avLst/>
          </a:prstGeom>
          <a:noFill/>
        </p:spPr>
      </p:pic>
      <p:pic>
        <p:nvPicPr>
          <p:cNvPr id="31748" name="Picture 4" descr="P&amp;LE Mikado steam locomotive No. 193 is being re-railed at Fallston, Pa">
            <a:hlinkClick r:id="rId5"/>
          </p:cNvPr>
          <p:cNvPicPr>
            <a:picLocks noChangeAspect="1" noChangeArrowheads="1"/>
          </p:cNvPicPr>
          <p:nvPr/>
        </p:nvPicPr>
        <p:blipFill>
          <a:blip r:embed="rId6" cstate="print"/>
          <a:srcRect/>
          <a:stretch>
            <a:fillRect/>
          </a:stretch>
        </p:blipFill>
        <p:spPr bwMode="auto">
          <a:xfrm>
            <a:off x="0" y="3733800"/>
            <a:ext cx="2667000" cy="1838179"/>
          </a:xfrm>
          <a:prstGeom prst="rect">
            <a:avLst/>
          </a:prstGeom>
          <a:noFill/>
        </p:spPr>
      </p:pic>
      <p:sp>
        <p:nvSpPr>
          <p:cNvPr id="2" name="Title 1"/>
          <p:cNvSpPr>
            <a:spLocks noGrp="1"/>
          </p:cNvSpPr>
          <p:nvPr>
            <p:ph type="title"/>
          </p:nvPr>
        </p:nvSpPr>
        <p:spPr>
          <a:xfrm>
            <a:off x="457200" y="0"/>
            <a:ext cx="7467600" cy="579438"/>
          </a:xfrm>
        </p:spPr>
        <p:txBody>
          <a:bodyPr/>
          <a:lstStyle/>
          <a:p>
            <a:r>
              <a:rPr lang="en-US" dirty="0" smtClean="0"/>
              <a:t>Railroads</a:t>
            </a:r>
            <a:endParaRPr lang="en-US" dirty="0"/>
          </a:p>
        </p:txBody>
      </p:sp>
      <p:sp>
        <p:nvSpPr>
          <p:cNvPr id="3" name="Content Placeholder 2"/>
          <p:cNvSpPr>
            <a:spLocks noGrp="1"/>
          </p:cNvSpPr>
          <p:nvPr>
            <p:ph sz="quarter" idx="1"/>
          </p:nvPr>
        </p:nvSpPr>
        <p:spPr>
          <a:xfrm>
            <a:off x="457200" y="685800"/>
            <a:ext cx="8305800" cy="3733800"/>
          </a:xfrm>
        </p:spPr>
        <p:txBody>
          <a:bodyPr/>
          <a:lstStyle/>
          <a:p>
            <a:r>
              <a:rPr lang="en-US" dirty="0" smtClean="0"/>
              <a:t>Railroads were used to carry natural resources to factories and mills and to carry finished products to market. </a:t>
            </a:r>
          </a:p>
          <a:p>
            <a:r>
              <a:rPr lang="en-US" dirty="0" smtClean="0"/>
              <a:t>By 1900 there were 10,000 miles of railroad tracks. </a:t>
            </a:r>
          </a:p>
          <a:p>
            <a:r>
              <a:rPr lang="en-US" dirty="0" smtClean="0"/>
              <a:t>¾ of the total tons of freight that was hauled was coal!</a:t>
            </a:r>
          </a:p>
          <a:p>
            <a:r>
              <a:rPr lang="en-US" dirty="0" smtClean="0"/>
              <a:t>George Westinghouse was important to the railroad industry. He created </a:t>
            </a:r>
            <a:r>
              <a:rPr lang="en-US" u="sng" dirty="0" smtClean="0"/>
              <a:t>air brakes for locomotives; as well as, safety signals.  </a:t>
            </a:r>
            <a:endParaRPr lang="en-US" u="sng" dirty="0"/>
          </a:p>
        </p:txBody>
      </p:sp>
      <p:pic>
        <p:nvPicPr>
          <p:cNvPr id="31746" name="Picture 2" descr="http://upload.wikimedia.org/wikipedia/commons/thumb/5/55/George_Westinghouse.jpg/220px-George_Westinghouse.jpg"/>
          <p:cNvPicPr>
            <a:picLocks noChangeAspect="1" noChangeArrowheads="1"/>
          </p:cNvPicPr>
          <p:nvPr/>
        </p:nvPicPr>
        <p:blipFill>
          <a:blip r:embed="rId7" cstate="print"/>
          <a:srcRect/>
          <a:stretch>
            <a:fillRect/>
          </a:stretch>
        </p:blipFill>
        <p:spPr bwMode="auto">
          <a:xfrm>
            <a:off x="7696200" y="228600"/>
            <a:ext cx="1293518" cy="1905000"/>
          </a:xfrm>
          <a:prstGeom prst="rect">
            <a:avLst/>
          </a:prstGeom>
          <a:noFill/>
        </p:spPr>
      </p:pic>
      <p:pic>
        <p:nvPicPr>
          <p:cNvPr id="31754" name="Picture 10" descr="http://www.catskillarchive.com/rrextra/sdin01.jpg"/>
          <p:cNvPicPr>
            <a:picLocks noChangeAspect="1" noChangeArrowheads="1"/>
          </p:cNvPicPr>
          <p:nvPr/>
        </p:nvPicPr>
        <p:blipFill>
          <a:blip r:embed="rId8" cstate="print"/>
          <a:srcRect/>
          <a:stretch>
            <a:fillRect/>
          </a:stretch>
        </p:blipFill>
        <p:spPr bwMode="auto">
          <a:xfrm>
            <a:off x="7019925" y="4733925"/>
            <a:ext cx="2124075" cy="21240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1748"/>
                                        </p:tgtEl>
                                        <p:attrNameLst>
                                          <p:attrName>style.visibility</p:attrName>
                                        </p:attrNameLst>
                                      </p:cBhvr>
                                      <p:to>
                                        <p:strVal val="visible"/>
                                      </p:to>
                                    </p:set>
                                    <p:animEffect transition="in" filter="fade">
                                      <p:cBhvr>
                                        <p:cTn id="35" dur="1000"/>
                                        <p:tgtEl>
                                          <p:spTgt spid="31748"/>
                                        </p:tgtEl>
                                      </p:cBhvr>
                                    </p:animEffect>
                                    <p:anim calcmode="lin" valueType="num">
                                      <p:cBhvr>
                                        <p:cTn id="36" dur="1000" fill="hold"/>
                                        <p:tgtEl>
                                          <p:spTgt spid="31748"/>
                                        </p:tgtEl>
                                        <p:attrNameLst>
                                          <p:attrName>ppt_x</p:attrName>
                                        </p:attrNameLst>
                                      </p:cBhvr>
                                      <p:tavLst>
                                        <p:tav tm="0">
                                          <p:val>
                                            <p:strVal val="#ppt_x"/>
                                          </p:val>
                                        </p:tav>
                                        <p:tav tm="100000">
                                          <p:val>
                                            <p:strVal val="#ppt_x"/>
                                          </p:val>
                                        </p:tav>
                                      </p:tavLst>
                                    </p:anim>
                                    <p:anim calcmode="lin" valueType="num">
                                      <p:cBhvr>
                                        <p:cTn id="37" dur="1000" fill="hold"/>
                                        <p:tgtEl>
                                          <p:spTgt spid="31748"/>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1750"/>
                                        </p:tgtEl>
                                        <p:attrNameLst>
                                          <p:attrName>style.visibility</p:attrName>
                                        </p:attrNameLst>
                                      </p:cBhvr>
                                      <p:to>
                                        <p:strVal val="visible"/>
                                      </p:to>
                                    </p:set>
                                    <p:animEffect transition="in" filter="fade">
                                      <p:cBhvr>
                                        <p:cTn id="42" dur="1000"/>
                                        <p:tgtEl>
                                          <p:spTgt spid="31750"/>
                                        </p:tgtEl>
                                      </p:cBhvr>
                                    </p:animEffect>
                                    <p:anim calcmode="lin" valueType="num">
                                      <p:cBhvr>
                                        <p:cTn id="43" dur="1000" fill="hold"/>
                                        <p:tgtEl>
                                          <p:spTgt spid="31750"/>
                                        </p:tgtEl>
                                        <p:attrNameLst>
                                          <p:attrName>ppt_x</p:attrName>
                                        </p:attrNameLst>
                                      </p:cBhvr>
                                      <p:tavLst>
                                        <p:tav tm="0">
                                          <p:val>
                                            <p:strVal val="#ppt_x"/>
                                          </p:val>
                                        </p:tav>
                                        <p:tav tm="100000">
                                          <p:val>
                                            <p:strVal val="#ppt_x"/>
                                          </p:val>
                                        </p:tav>
                                      </p:tavLst>
                                    </p:anim>
                                    <p:anim calcmode="lin" valueType="num">
                                      <p:cBhvr>
                                        <p:cTn id="44" dur="1000" fill="hold"/>
                                        <p:tgtEl>
                                          <p:spTgt spid="31750"/>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1746"/>
                                        </p:tgtEl>
                                        <p:attrNameLst>
                                          <p:attrName>style.visibility</p:attrName>
                                        </p:attrNameLst>
                                      </p:cBhvr>
                                      <p:to>
                                        <p:strVal val="visible"/>
                                      </p:to>
                                    </p:set>
                                    <p:animEffect transition="in" filter="fade">
                                      <p:cBhvr>
                                        <p:cTn id="49" dur="1000"/>
                                        <p:tgtEl>
                                          <p:spTgt spid="31746"/>
                                        </p:tgtEl>
                                      </p:cBhvr>
                                    </p:animEffect>
                                    <p:anim calcmode="lin" valueType="num">
                                      <p:cBhvr>
                                        <p:cTn id="50" dur="1000" fill="hold"/>
                                        <p:tgtEl>
                                          <p:spTgt spid="31746"/>
                                        </p:tgtEl>
                                        <p:attrNameLst>
                                          <p:attrName>ppt_x</p:attrName>
                                        </p:attrNameLst>
                                      </p:cBhvr>
                                      <p:tavLst>
                                        <p:tav tm="0">
                                          <p:val>
                                            <p:strVal val="#ppt_x"/>
                                          </p:val>
                                        </p:tav>
                                        <p:tav tm="100000">
                                          <p:val>
                                            <p:strVal val="#ppt_x"/>
                                          </p:val>
                                        </p:tav>
                                      </p:tavLst>
                                    </p:anim>
                                    <p:anim calcmode="lin" valueType="num">
                                      <p:cBhvr>
                                        <p:cTn id="51" dur="1000" fill="hold"/>
                                        <p:tgtEl>
                                          <p:spTgt spid="31746"/>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31752"/>
                                        </p:tgtEl>
                                        <p:attrNameLst>
                                          <p:attrName>style.visibility</p:attrName>
                                        </p:attrNameLst>
                                      </p:cBhvr>
                                      <p:to>
                                        <p:strVal val="visible"/>
                                      </p:to>
                                    </p:set>
                                    <p:animEffect transition="in" filter="fade">
                                      <p:cBhvr>
                                        <p:cTn id="56" dur="1000"/>
                                        <p:tgtEl>
                                          <p:spTgt spid="31752"/>
                                        </p:tgtEl>
                                      </p:cBhvr>
                                    </p:animEffect>
                                    <p:anim calcmode="lin" valueType="num">
                                      <p:cBhvr>
                                        <p:cTn id="57" dur="1000" fill="hold"/>
                                        <p:tgtEl>
                                          <p:spTgt spid="31752"/>
                                        </p:tgtEl>
                                        <p:attrNameLst>
                                          <p:attrName>ppt_x</p:attrName>
                                        </p:attrNameLst>
                                      </p:cBhvr>
                                      <p:tavLst>
                                        <p:tav tm="0">
                                          <p:val>
                                            <p:strVal val="#ppt_x"/>
                                          </p:val>
                                        </p:tav>
                                        <p:tav tm="100000">
                                          <p:val>
                                            <p:strVal val="#ppt_x"/>
                                          </p:val>
                                        </p:tav>
                                      </p:tavLst>
                                    </p:anim>
                                    <p:anim calcmode="lin" valueType="num">
                                      <p:cBhvr>
                                        <p:cTn id="58" dur="1000" fill="hold"/>
                                        <p:tgtEl>
                                          <p:spTgt spid="31752"/>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31754"/>
                                        </p:tgtEl>
                                        <p:attrNameLst>
                                          <p:attrName>style.visibility</p:attrName>
                                        </p:attrNameLst>
                                      </p:cBhvr>
                                      <p:to>
                                        <p:strVal val="visible"/>
                                      </p:to>
                                    </p:set>
                                    <p:animEffect transition="in" filter="fade">
                                      <p:cBhvr>
                                        <p:cTn id="63" dur="1000"/>
                                        <p:tgtEl>
                                          <p:spTgt spid="31754"/>
                                        </p:tgtEl>
                                      </p:cBhvr>
                                    </p:animEffect>
                                    <p:anim calcmode="lin" valueType="num">
                                      <p:cBhvr>
                                        <p:cTn id="64" dur="1000" fill="hold"/>
                                        <p:tgtEl>
                                          <p:spTgt spid="31754"/>
                                        </p:tgtEl>
                                        <p:attrNameLst>
                                          <p:attrName>ppt_x</p:attrName>
                                        </p:attrNameLst>
                                      </p:cBhvr>
                                      <p:tavLst>
                                        <p:tav tm="0">
                                          <p:val>
                                            <p:strVal val="#ppt_x"/>
                                          </p:val>
                                        </p:tav>
                                        <p:tav tm="100000">
                                          <p:val>
                                            <p:strVal val="#ppt_x"/>
                                          </p:val>
                                        </p:tav>
                                      </p:tavLst>
                                    </p:anim>
                                    <p:anim calcmode="lin" valueType="num">
                                      <p:cBhvr>
                                        <p:cTn id="65" dur="1000" fill="hold"/>
                                        <p:tgtEl>
                                          <p:spTgt spid="317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6" name="Picture 8" descr="http://www.alcoa.com/global/en/about_alcoa/time_machine/timeline_image_7_large.jpg">
            <a:hlinkClick r:id=""/>
          </p:cNvPr>
          <p:cNvPicPr>
            <a:picLocks noChangeAspect="1" noChangeArrowheads="1"/>
          </p:cNvPicPr>
          <p:nvPr/>
        </p:nvPicPr>
        <p:blipFill>
          <a:blip r:embed="rId3" cstate="print"/>
          <a:srcRect/>
          <a:stretch>
            <a:fillRect/>
          </a:stretch>
        </p:blipFill>
        <p:spPr bwMode="auto">
          <a:xfrm>
            <a:off x="6629400" y="4953000"/>
            <a:ext cx="2286000" cy="1714501"/>
          </a:xfrm>
          <a:prstGeom prst="rect">
            <a:avLst/>
          </a:prstGeom>
          <a:noFill/>
        </p:spPr>
      </p:pic>
      <p:pic>
        <p:nvPicPr>
          <p:cNvPr id="37892" name="Picture 4" descr="http://www.alcoa.com/global/en/about_alcoa/time_machine/slide6_gallery_image3.jpg">
            <a:hlinkClick r:id=""/>
          </p:cNvPr>
          <p:cNvPicPr>
            <a:picLocks noChangeAspect="1" noChangeArrowheads="1"/>
          </p:cNvPicPr>
          <p:nvPr/>
        </p:nvPicPr>
        <p:blipFill>
          <a:blip r:embed="rId4" cstate="print"/>
          <a:srcRect/>
          <a:stretch>
            <a:fillRect/>
          </a:stretch>
        </p:blipFill>
        <p:spPr bwMode="auto">
          <a:xfrm rot="624938">
            <a:off x="6508816" y="1274337"/>
            <a:ext cx="2476500" cy="1981200"/>
          </a:xfrm>
          <a:prstGeom prst="rect">
            <a:avLst/>
          </a:prstGeom>
          <a:noFill/>
        </p:spPr>
      </p:pic>
      <p:sp>
        <p:nvSpPr>
          <p:cNvPr id="2" name="Title 1"/>
          <p:cNvSpPr>
            <a:spLocks noGrp="1"/>
          </p:cNvSpPr>
          <p:nvPr>
            <p:ph type="title"/>
          </p:nvPr>
        </p:nvSpPr>
        <p:spPr>
          <a:xfrm>
            <a:off x="533400" y="152400"/>
            <a:ext cx="7467600" cy="731838"/>
          </a:xfrm>
        </p:spPr>
        <p:txBody>
          <a:bodyPr/>
          <a:lstStyle/>
          <a:p>
            <a:r>
              <a:rPr lang="en-US" dirty="0" smtClean="0"/>
              <a:t>Aluminum</a:t>
            </a:r>
            <a:endParaRPr lang="en-US" dirty="0"/>
          </a:p>
        </p:txBody>
      </p:sp>
      <p:sp>
        <p:nvSpPr>
          <p:cNvPr id="3" name="Content Placeholder 2"/>
          <p:cNvSpPr>
            <a:spLocks noGrp="1"/>
          </p:cNvSpPr>
          <p:nvPr>
            <p:ph sz="quarter" idx="1"/>
          </p:nvPr>
        </p:nvSpPr>
        <p:spPr>
          <a:xfrm>
            <a:off x="228600" y="990600"/>
            <a:ext cx="5715000" cy="5638800"/>
          </a:xfrm>
        </p:spPr>
        <p:txBody>
          <a:bodyPr>
            <a:normAutofit fontScale="92500"/>
          </a:bodyPr>
          <a:lstStyle/>
          <a:p>
            <a:r>
              <a:rPr lang="en-US" u="sng" dirty="0" smtClean="0"/>
              <a:t>Charles Hall invented a new and cheaper method of producing aluminum. He founded Alcoa </a:t>
            </a:r>
            <a:r>
              <a:rPr lang="en-US" dirty="0" smtClean="0"/>
              <a:t>and began producing pots, pans, and kettles. </a:t>
            </a:r>
          </a:p>
          <a:p>
            <a:r>
              <a:rPr lang="en-US" dirty="0" smtClean="0"/>
              <a:t>Hall needed to be able to compete with steel and wood materials so he needed to expand his production to drive down the price of the aluminum.</a:t>
            </a:r>
          </a:p>
          <a:p>
            <a:r>
              <a:rPr lang="en-US" u="sng" dirty="0" smtClean="0"/>
              <a:t>Andrew Mellon financed Alcoa’s expansion which helped to make aluminum cheaper. </a:t>
            </a:r>
          </a:p>
          <a:p>
            <a:r>
              <a:rPr lang="en-US" dirty="0" smtClean="0"/>
              <a:t>During the World Wars Alcoa produced canteens and mess kits. They also started producing automotive and airplane parts. </a:t>
            </a:r>
            <a:endParaRPr lang="en-US" dirty="0"/>
          </a:p>
        </p:txBody>
      </p:sp>
      <p:pic>
        <p:nvPicPr>
          <p:cNvPr id="37890" name="Picture 2" descr="http://www.alcoa.com/global/en/about_alcoa/time_machine/timeline_image_3_large.jpg"/>
          <p:cNvPicPr>
            <a:picLocks noChangeAspect="1" noChangeArrowheads="1"/>
          </p:cNvPicPr>
          <p:nvPr/>
        </p:nvPicPr>
        <p:blipFill>
          <a:blip r:embed="rId5" cstate="print"/>
          <a:srcRect/>
          <a:stretch>
            <a:fillRect/>
          </a:stretch>
        </p:blipFill>
        <p:spPr bwMode="auto">
          <a:xfrm>
            <a:off x="5105400" y="228601"/>
            <a:ext cx="1752600" cy="2135982"/>
          </a:xfrm>
          <a:prstGeom prst="rect">
            <a:avLst/>
          </a:prstGeom>
          <a:noFill/>
        </p:spPr>
      </p:pic>
      <p:pic>
        <p:nvPicPr>
          <p:cNvPr id="37894" name="Picture 6" descr="http://t3.gstatic.com/images?q=tbn:ANd9GcRI6YHsH9Fx2FC-h_xGioFNIAeDijjlXHe4fRtrmDXzZ3Zcda4XmA"/>
          <p:cNvPicPr>
            <a:picLocks noChangeAspect="1" noChangeArrowheads="1"/>
          </p:cNvPicPr>
          <p:nvPr/>
        </p:nvPicPr>
        <p:blipFill>
          <a:blip r:embed="rId6" cstate="print"/>
          <a:srcRect/>
          <a:stretch>
            <a:fillRect/>
          </a:stretch>
        </p:blipFill>
        <p:spPr bwMode="auto">
          <a:xfrm>
            <a:off x="6019800" y="3048000"/>
            <a:ext cx="1981200" cy="225136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7890"/>
                                        </p:tgtEl>
                                        <p:attrNameLst>
                                          <p:attrName>style.visibility</p:attrName>
                                        </p:attrNameLst>
                                      </p:cBhvr>
                                      <p:to>
                                        <p:strVal val="visible"/>
                                      </p:to>
                                    </p:set>
                                    <p:animEffect transition="in" filter="fade">
                                      <p:cBhvr>
                                        <p:cTn id="35" dur="1000"/>
                                        <p:tgtEl>
                                          <p:spTgt spid="37890"/>
                                        </p:tgtEl>
                                      </p:cBhvr>
                                    </p:animEffect>
                                    <p:anim calcmode="lin" valueType="num">
                                      <p:cBhvr>
                                        <p:cTn id="36" dur="1000" fill="hold"/>
                                        <p:tgtEl>
                                          <p:spTgt spid="37890"/>
                                        </p:tgtEl>
                                        <p:attrNameLst>
                                          <p:attrName>ppt_x</p:attrName>
                                        </p:attrNameLst>
                                      </p:cBhvr>
                                      <p:tavLst>
                                        <p:tav tm="0">
                                          <p:val>
                                            <p:strVal val="#ppt_x"/>
                                          </p:val>
                                        </p:tav>
                                        <p:tav tm="100000">
                                          <p:val>
                                            <p:strVal val="#ppt_x"/>
                                          </p:val>
                                        </p:tav>
                                      </p:tavLst>
                                    </p:anim>
                                    <p:anim calcmode="lin" valueType="num">
                                      <p:cBhvr>
                                        <p:cTn id="37" dur="1000" fill="hold"/>
                                        <p:tgtEl>
                                          <p:spTgt spid="37890"/>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7892"/>
                                        </p:tgtEl>
                                        <p:attrNameLst>
                                          <p:attrName>style.visibility</p:attrName>
                                        </p:attrNameLst>
                                      </p:cBhvr>
                                      <p:to>
                                        <p:strVal val="visible"/>
                                      </p:to>
                                    </p:set>
                                    <p:animEffect transition="in" filter="fade">
                                      <p:cBhvr>
                                        <p:cTn id="42" dur="1000"/>
                                        <p:tgtEl>
                                          <p:spTgt spid="37892"/>
                                        </p:tgtEl>
                                      </p:cBhvr>
                                    </p:animEffect>
                                    <p:anim calcmode="lin" valueType="num">
                                      <p:cBhvr>
                                        <p:cTn id="43" dur="1000" fill="hold"/>
                                        <p:tgtEl>
                                          <p:spTgt spid="37892"/>
                                        </p:tgtEl>
                                        <p:attrNameLst>
                                          <p:attrName>ppt_x</p:attrName>
                                        </p:attrNameLst>
                                      </p:cBhvr>
                                      <p:tavLst>
                                        <p:tav tm="0">
                                          <p:val>
                                            <p:strVal val="#ppt_x"/>
                                          </p:val>
                                        </p:tav>
                                        <p:tav tm="100000">
                                          <p:val>
                                            <p:strVal val="#ppt_x"/>
                                          </p:val>
                                        </p:tav>
                                      </p:tavLst>
                                    </p:anim>
                                    <p:anim calcmode="lin" valueType="num">
                                      <p:cBhvr>
                                        <p:cTn id="44" dur="1000" fill="hold"/>
                                        <p:tgtEl>
                                          <p:spTgt spid="37892"/>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7894"/>
                                        </p:tgtEl>
                                        <p:attrNameLst>
                                          <p:attrName>style.visibility</p:attrName>
                                        </p:attrNameLst>
                                      </p:cBhvr>
                                      <p:to>
                                        <p:strVal val="visible"/>
                                      </p:to>
                                    </p:set>
                                    <p:animEffect transition="in" filter="fade">
                                      <p:cBhvr>
                                        <p:cTn id="49" dur="1000"/>
                                        <p:tgtEl>
                                          <p:spTgt spid="37894"/>
                                        </p:tgtEl>
                                      </p:cBhvr>
                                    </p:animEffect>
                                    <p:anim calcmode="lin" valueType="num">
                                      <p:cBhvr>
                                        <p:cTn id="50" dur="1000" fill="hold"/>
                                        <p:tgtEl>
                                          <p:spTgt spid="37894"/>
                                        </p:tgtEl>
                                        <p:attrNameLst>
                                          <p:attrName>ppt_x</p:attrName>
                                        </p:attrNameLst>
                                      </p:cBhvr>
                                      <p:tavLst>
                                        <p:tav tm="0">
                                          <p:val>
                                            <p:strVal val="#ppt_x"/>
                                          </p:val>
                                        </p:tav>
                                        <p:tav tm="100000">
                                          <p:val>
                                            <p:strVal val="#ppt_x"/>
                                          </p:val>
                                        </p:tav>
                                      </p:tavLst>
                                    </p:anim>
                                    <p:anim calcmode="lin" valueType="num">
                                      <p:cBhvr>
                                        <p:cTn id="51" dur="1000" fill="hold"/>
                                        <p:tgtEl>
                                          <p:spTgt spid="37894"/>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37896"/>
                                        </p:tgtEl>
                                        <p:attrNameLst>
                                          <p:attrName>style.visibility</p:attrName>
                                        </p:attrNameLst>
                                      </p:cBhvr>
                                      <p:to>
                                        <p:strVal val="visible"/>
                                      </p:to>
                                    </p:set>
                                    <p:animEffect transition="in" filter="fade">
                                      <p:cBhvr>
                                        <p:cTn id="56" dur="1000"/>
                                        <p:tgtEl>
                                          <p:spTgt spid="37896"/>
                                        </p:tgtEl>
                                      </p:cBhvr>
                                    </p:animEffect>
                                    <p:anim calcmode="lin" valueType="num">
                                      <p:cBhvr>
                                        <p:cTn id="57" dur="1000" fill="hold"/>
                                        <p:tgtEl>
                                          <p:spTgt spid="37896"/>
                                        </p:tgtEl>
                                        <p:attrNameLst>
                                          <p:attrName>ppt_x</p:attrName>
                                        </p:attrNameLst>
                                      </p:cBhvr>
                                      <p:tavLst>
                                        <p:tav tm="0">
                                          <p:val>
                                            <p:strVal val="#ppt_x"/>
                                          </p:val>
                                        </p:tav>
                                        <p:tav tm="100000">
                                          <p:val>
                                            <p:strVal val="#ppt_x"/>
                                          </p:val>
                                        </p:tav>
                                      </p:tavLst>
                                    </p:anim>
                                    <p:anim calcmode="lin" valueType="num">
                                      <p:cBhvr>
                                        <p:cTn id="58" dur="1000" fill="hold"/>
                                        <p:tgtEl>
                                          <p:spTgt spid="3789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7467600" cy="655638"/>
          </a:xfrm>
        </p:spPr>
        <p:txBody>
          <a:bodyPr/>
          <a:lstStyle/>
          <a:p>
            <a:r>
              <a:rPr lang="en-US" dirty="0" smtClean="0"/>
              <a:t>Glass</a:t>
            </a:r>
            <a:endParaRPr lang="en-US" dirty="0"/>
          </a:p>
        </p:txBody>
      </p:sp>
      <p:sp>
        <p:nvSpPr>
          <p:cNvPr id="3" name="Content Placeholder 2"/>
          <p:cNvSpPr>
            <a:spLocks noGrp="1"/>
          </p:cNvSpPr>
          <p:nvPr>
            <p:ph sz="quarter" idx="1"/>
          </p:nvPr>
        </p:nvSpPr>
        <p:spPr>
          <a:xfrm>
            <a:off x="457200" y="685800"/>
            <a:ext cx="7467600" cy="3276600"/>
          </a:xfrm>
        </p:spPr>
        <p:txBody>
          <a:bodyPr/>
          <a:lstStyle/>
          <a:p>
            <a:r>
              <a:rPr lang="en-US" dirty="0" smtClean="0"/>
              <a:t>Pennsylvania was a large producer of glass because of our </a:t>
            </a:r>
            <a:r>
              <a:rPr lang="en-US" u="sng" dirty="0" smtClean="0"/>
              <a:t>resources and the number of rivers and railroads which could be used to transport the resources and finished products. </a:t>
            </a:r>
          </a:p>
          <a:p>
            <a:r>
              <a:rPr lang="en-US" dirty="0" smtClean="0"/>
              <a:t>Pittsburgh Plate and Glass Company (PPG) is the 2</a:t>
            </a:r>
            <a:r>
              <a:rPr lang="en-US" baseline="30000" dirty="0" smtClean="0"/>
              <a:t>nd</a:t>
            </a:r>
            <a:r>
              <a:rPr lang="en-US" dirty="0" smtClean="0"/>
              <a:t> largest glass company in the country. They produce glass for a variety of uses. </a:t>
            </a:r>
            <a:endParaRPr lang="en-US" dirty="0"/>
          </a:p>
        </p:txBody>
      </p:sp>
      <p:pic>
        <p:nvPicPr>
          <p:cNvPr id="39938" name="Picture 2" descr="http://www.paintsquare.com/news/images/PPG-historical-photo-500.jpg"/>
          <p:cNvPicPr>
            <a:picLocks noChangeAspect="1" noChangeArrowheads="1"/>
          </p:cNvPicPr>
          <p:nvPr/>
        </p:nvPicPr>
        <p:blipFill>
          <a:blip r:embed="rId3" cstate="print"/>
          <a:srcRect/>
          <a:stretch>
            <a:fillRect/>
          </a:stretch>
        </p:blipFill>
        <p:spPr bwMode="auto">
          <a:xfrm>
            <a:off x="228600" y="3733800"/>
            <a:ext cx="3924300" cy="2841194"/>
          </a:xfrm>
          <a:prstGeom prst="rect">
            <a:avLst/>
          </a:prstGeom>
          <a:noFill/>
        </p:spPr>
      </p:pic>
      <p:pic>
        <p:nvPicPr>
          <p:cNvPr id="39940" name="Picture 4" descr="http://www.imaginepittsburghnow.com/wp-content/uploads/2012/05/Creighton-Historic-1.jpg"/>
          <p:cNvPicPr>
            <a:picLocks noChangeAspect="1" noChangeArrowheads="1"/>
          </p:cNvPicPr>
          <p:nvPr/>
        </p:nvPicPr>
        <p:blipFill>
          <a:blip r:embed="rId4" cstate="print"/>
          <a:srcRect/>
          <a:stretch>
            <a:fillRect/>
          </a:stretch>
        </p:blipFill>
        <p:spPr bwMode="auto">
          <a:xfrm>
            <a:off x="4191000" y="3657600"/>
            <a:ext cx="4762500" cy="27432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9938"/>
                                        </p:tgtEl>
                                        <p:attrNameLst>
                                          <p:attrName>style.visibility</p:attrName>
                                        </p:attrNameLst>
                                      </p:cBhvr>
                                      <p:to>
                                        <p:strVal val="visible"/>
                                      </p:to>
                                    </p:set>
                                    <p:animEffect transition="in" filter="fade">
                                      <p:cBhvr>
                                        <p:cTn id="21" dur="1000"/>
                                        <p:tgtEl>
                                          <p:spTgt spid="39938"/>
                                        </p:tgtEl>
                                      </p:cBhvr>
                                    </p:animEffect>
                                    <p:anim calcmode="lin" valueType="num">
                                      <p:cBhvr>
                                        <p:cTn id="22" dur="1000" fill="hold"/>
                                        <p:tgtEl>
                                          <p:spTgt spid="39938"/>
                                        </p:tgtEl>
                                        <p:attrNameLst>
                                          <p:attrName>ppt_x</p:attrName>
                                        </p:attrNameLst>
                                      </p:cBhvr>
                                      <p:tavLst>
                                        <p:tav tm="0">
                                          <p:val>
                                            <p:strVal val="#ppt_x"/>
                                          </p:val>
                                        </p:tav>
                                        <p:tav tm="100000">
                                          <p:val>
                                            <p:strVal val="#ppt_x"/>
                                          </p:val>
                                        </p:tav>
                                      </p:tavLst>
                                    </p:anim>
                                    <p:anim calcmode="lin" valueType="num">
                                      <p:cBhvr>
                                        <p:cTn id="23" dur="1000" fill="hold"/>
                                        <p:tgtEl>
                                          <p:spTgt spid="3993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9940"/>
                                        </p:tgtEl>
                                        <p:attrNameLst>
                                          <p:attrName>style.visibility</p:attrName>
                                        </p:attrNameLst>
                                      </p:cBhvr>
                                      <p:to>
                                        <p:strVal val="visible"/>
                                      </p:to>
                                    </p:set>
                                    <p:animEffect transition="in" filter="fade">
                                      <p:cBhvr>
                                        <p:cTn id="28" dur="1000"/>
                                        <p:tgtEl>
                                          <p:spTgt spid="39940"/>
                                        </p:tgtEl>
                                      </p:cBhvr>
                                    </p:animEffect>
                                    <p:anim calcmode="lin" valueType="num">
                                      <p:cBhvr>
                                        <p:cTn id="29" dur="1000" fill="hold"/>
                                        <p:tgtEl>
                                          <p:spTgt spid="39940"/>
                                        </p:tgtEl>
                                        <p:attrNameLst>
                                          <p:attrName>ppt_x</p:attrName>
                                        </p:attrNameLst>
                                      </p:cBhvr>
                                      <p:tavLst>
                                        <p:tav tm="0">
                                          <p:val>
                                            <p:strVal val="#ppt_x"/>
                                          </p:val>
                                        </p:tav>
                                        <p:tav tm="100000">
                                          <p:val>
                                            <p:strVal val="#ppt_x"/>
                                          </p:val>
                                        </p:tav>
                                      </p:tavLst>
                                    </p:anim>
                                    <p:anim calcmode="lin" valueType="num">
                                      <p:cBhvr>
                                        <p:cTn id="30" dur="1000" fill="hold"/>
                                        <p:tgtEl>
                                          <p:spTgt spid="399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90" name="Picture 6" descr="http://www.hazelatlasglass.com/img/logo.jpg"/>
          <p:cNvPicPr>
            <a:picLocks noChangeAspect="1" noChangeArrowheads="1"/>
          </p:cNvPicPr>
          <p:nvPr/>
        </p:nvPicPr>
        <p:blipFill>
          <a:blip r:embed="rId3" cstate="print"/>
          <a:srcRect/>
          <a:stretch>
            <a:fillRect/>
          </a:stretch>
        </p:blipFill>
        <p:spPr bwMode="auto">
          <a:xfrm>
            <a:off x="1676400" y="304800"/>
            <a:ext cx="1219200" cy="1155032"/>
          </a:xfrm>
          <a:prstGeom prst="rect">
            <a:avLst/>
          </a:prstGeom>
          <a:noFill/>
        </p:spPr>
      </p:pic>
      <p:sp>
        <p:nvSpPr>
          <p:cNvPr id="2" name="Title 1"/>
          <p:cNvSpPr>
            <a:spLocks noGrp="1"/>
          </p:cNvSpPr>
          <p:nvPr>
            <p:ph type="title"/>
          </p:nvPr>
        </p:nvSpPr>
        <p:spPr>
          <a:xfrm>
            <a:off x="457200" y="0"/>
            <a:ext cx="7467600" cy="655638"/>
          </a:xfrm>
        </p:spPr>
        <p:txBody>
          <a:bodyPr/>
          <a:lstStyle/>
          <a:p>
            <a:r>
              <a:rPr lang="en-US" dirty="0" smtClean="0"/>
              <a:t>Glass</a:t>
            </a:r>
            <a:endParaRPr lang="en-US" dirty="0"/>
          </a:p>
        </p:txBody>
      </p:sp>
      <p:sp>
        <p:nvSpPr>
          <p:cNvPr id="4" name="Content Placeholder 3"/>
          <p:cNvSpPr>
            <a:spLocks noGrp="1"/>
          </p:cNvSpPr>
          <p:nvPr>
            <p:ph sz="quarter" idx="1"/>
          </p:nvPr>
        </p:nvSpPr>
        <p:spPr>
          <a:xfrm>
            <a:off x="0" y="3886200"/>
            <a:ext cx="8458200" cy="2971800"/>
          </a:xfrm>
        </p:spPr>
        <p:txBody>
          <a:bodyPr>
            <a:normAutofit fontScale="92500" lnSpcReduction="10000"/>
          </a:bodyPr>
          <a:lstStyle/>
          <a:p>
            <a:r>
              <a:rPr lang="en-US" dirty="0" smtClean="0"/>
              <a:t>Washington, PA  was home to two great glass producing companies. </a:t>
            </a:r>
          </a:p>
          <a:p>
            <a:r>
              <a:rPr lang="en-US" dirty="0" smtClean="0"/>
              <a:t>Hazel Atlas had 2 plants in Washington. One is now the Chapman Corp. Offices on Main Street. The other is the large grey warehouse just past Exit 15 on I-70. The smokestack is still visible as well. </a:t>
            </a:r>
            <a:r>
              <a:rPr lang="en-US" u="sng" dirty="0" smtClean="0"/>
              <a:t>Hazel Atlas produced jars which were used for canning in addition  to other things such as Vaseline jars. </a:t>
            </a:r>
            <a:r>
              <a:rPr lang="en-US" dirty="0" smtClean="0"/>
              <a:t>This company went out of business in 1956 due to hard economic times. </a:t>
            </a:r>
            <a:endParaRPr lang="en-US" dirty="0"/>
          </a:p>
        </p:txBody>
      </p:sp>
      <p:pic>
        <p:nvPicPr>
          <p:cNvPr id="41986" name="Picture 2" descr="Hazel Altas Glass Plant #2"/>
          <p:cNvPicPr>
            <a:picLocks noChangeAspect="1" noChangeArrowheads="1"/>
          </p:cNvPicPr>
          <p:nvPr/>
        </p:nvPicPr>
        <p:blipFill>
          <a:blip r:embed="rId4" cstate="print"/>
          <a:srcRect l="2614" t="20725" r="3268" b="518"/>
          <a:stretch>
            <a:fillRect/>
          </a:stretch>
        </p:blipFill>
        <p:spPr bwMode="auto">
          <a:xfrm>
            <a:off x="228600" y="1828800"/>
            <a:ext cx="3733800" cy="1998372"/>
          </a:xfrm>
          <a:prstGeom prst="rect">
            <a:avLst/>
          </a:prstGeom>
          <a:noFill/>
        </p:spPr>
      </p:pic>
      <p:pic>
        <p:nvPicPr>
          <p:cNvPr id="41988" name="Picture 4" descr="http://www.minerd.com/PhotosAB/AtlasGlassHouseWashingtonPA2.jpg"/>
          <p:cNvPicPr>
            <a:picLocks noChangeAspect="1" noChangeArrowheads="1"/>
          </p:cNvPicPr>
          <p:nvPr/>
        </p:nvPicPr>
        <p:blipFill>
          <a:blip r:embed="rId5" cstate="print"/>
          <a:srcRect/>
          <a:stretch>
            <a:fillRect/>
          </a:stretch>
        </p:blipFill>
        <p:spPr bwMode="auto">
          <a:xfrm>
            <a:off x="5029200" y="1752600"/>
            <a:ext cx="3276600" cy="2051437"/>
          </a:xfrm>
          <a:prstGeom prst="rect">
            <a:avLst/>
          </a:prstGeom>
          <a:noFill/>
        </p:spPr>
      </p:pic>
      <p:pic>
        <p:nvPicPr>
          <p:cNvPr id="41992" name="Picture 8" descr="http://t0.gstatic.com/images?q=tbn:ANd9GcRv-zUyzKWw1gxzwLPOU0L7uBOx1xIvtMGClfNrDdR4DdK3Cddg2Q"/>
          <p:cNvPicPr>
            <a:picLocks noChangeAspect="1" noChangeArrowheads="1"/>
          </p:cNvPicPr>
          <p:nvPr/>
        </p:nvPicPr>
        <p:blipFill>
          <a:blip r:embed="rId6" cstate="print"/>
          <a:srcRect/>
          <a:stretch>
            <a:fillRect/>
          </a:stretch>
        </p:blipFill>
        <p:spPr bwMode="auto">
          <a:xfrm>
            <a:off x="3810000" y="228600"/>
            <a:ext cx="2466975" cy="1847851"/>
          </a:xfrm>
          <a:prstGeom prst="rect">
            <a:avLst/>
          </a:prstGeom>
          <a:noFill/>
        </p:spPr>
      </p:pic>
      <p:pic>
        <p:nvPicPr>
          <p:cNvPr id="41994" name="Picture 10" descr="http://www.cmog.org/sites/default/files/styles/4_column/public/collections/18/18EFDB5E-2004-4E31-A66E-5D008F4A79A9.jpg"/>
          <p:cNvPicPr>
            <a:picLocks noChangeAspect="1" noChangeArrowheads="1"/>
          </p:cNvPicPr>
          <p:nvPr/>
        </p:nvPicPr>
        <p:blipFill>
          <a:blip r:embed="rId7" cstate="print"/>
          <a:srcRect/>
          <a:stretch>
            <a:fillRect/>
          </a:stretch>
        </p:blipFill>
        <p:spPr bwMode="auto">
          <a:xfrm>
            <a:off x="7315200" y="228600"/>
            <a:ext cx="1208216" cy="1828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1994"/>
                                        </p:tgtEl>
                                        <p:attrNameLst>
                                          <p:attrName>style.visibility</p:attrName>
                                        </p:attrNameLst>
                                      </p:cBhvr>
                                      <p:to>
                                        <p:strVal val="visible"/>
                                      </p:to>
                                    </p:set>
                                    <p:animEffect transition="in" filter="fade">
                                      <p:cBhvr>
                                        <p:cTn id="21" dur="1000"/>
                                        <p:tgtEl>
                                          <p:spTgt spid="41994"/>
                                        </p:tgtEl>
                                      </p:cBhvr>
                                    </p:animEffect>
                                    <p:anim calcmode="lin" valueType="num">
                                      <p:cBhvr>
                                        <p:cTn id="22" dur="1000" fill="hold"/>
                                        <p:tgtEl>
                                          <p:spTgt spid="41994"/>
                                        </p:tgtEl>
                                        <p:attrNameLst>
                                          <p:attrName>ppt_x</p:attrName>
                                        </p:attrNameLst>
                                      </p:cBhvr>
                                      <p:tavLst>
                                        <p:tav tm="0">
                                          <p:val>
                                            <p:strVal val="#ppt_x"/>
                                          </p:val>
                                        </p:tav>
                                        <p:tav tm="100000">
                                          <p:val>
                                            <p:strVal val="#ppt_x"/>
                                          </p:val>
                                        </p:tav>
                                      </p:tavLst>
                                    </p:anim>
                                    <p:anim calcmode="lin" valueType="num">
                                      <p:cBhvr>
                                        <p:cTn id="23" dur="1000" fill="hold"/>
                                        <p:tgtEl>
                                          <p:spTgt spid="4199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1990"/>
                                        </p:tgtEl>
                                        <p:attrNameLst>
                                          <p:attrName>style.visibility</p:attrName>
                                        </p:attrNameLst>
                                      </p:cBhvr>
                                      <p:to>
                                        <p:strVal val="visible"/>
                                      </p:to>
                                    </p:set>
                                    <p:animEffect transition="in" filter="fade">
                                      <p:cBhvr>
                                        <p:cTn id="28" dur="1000"/>
                                        <p:tgtEl>
                                          <p:spTgt spid="41990"/>
                                        </p:tgtEl>
                                      </p:cBhvr>
                                    </p:animEffect>
                                    <p:anim calcmode="lin" valueType="num">
                                      <p:cBhvr>
                                        <p:cTn id="29" dur="1000" fill="hold"/>
                                        <p:tgtEl>
                                          <p:spTgt spid="41990"/>
                                        </p:tgtEl>
                                        <p:attrNameLst>
                                          <p:attrName>ppt_x</p:attrName>
                                        </p:attrNameLst>
                                      </p:cBhvr>
                                      <p:tavLst>
                                        <p:tav tm="0">
                                          <p:val>
                                            <p:strVal val="#ppt_x"/>
                                          </p:val>
                                        </p:tav>
                                        <p:tav tm="100000">
                                          <p:val>
                                            <p:strVal val="#ppt_x"/>
                                          </p:val>
                                        </p:tav>
                                      </p:tavLst>
                                    </p:anim>
                                    <p:anim calcmode="lin" valueType="num">
                                      <p:cBhvr>
                                        <p:cTn id="30" dur="1000" fill="hold"/>
                                        <p:tgtEl>
                                          <p:spTgt spid="4199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1986"/>
                                        </p:tgtEl>
                                        <p:attrNameLst>
                                          <p:attrName>style.visibility</p:attrName>
                                        </p:attrNameLst>
                                      </p:cBhvr>
                                      <p:to>
                                        <p:strVal val="visible"/>
                                      </p:to>
                                    </p:set>
                                    <p:animEffect transition="in" filter="fade">
                                      <p:cBhvr>
                                        <p:cTn id="35" dur="1000"/>
                                        <p:tgtEl>
                                          <p:spTgt spid="41986"/>
                                        </p:tgtEl>
                                      </p:cBhvr>
                                    </p:animEffect>
                                    <p:anim calcmode="lin" valueType="num">
                                      <p:cBhvr>
                                        <p:cTn id="36" dur="1000" fill="hold"/>
                                        <p:tgtEl>
                                          <p:spTgt spid="41986"/>
                                        </p:tgtEl>
                                        <p:attrNameLst>
                                          <p:attrName>ppt_x</p:attrName>
                                        </p:attrNameLst>
                                      </p:cBhvr>
                                      <p:tavLst>
                                        <p:tav tm="0">
                                          <p:val>
                                            <p:strVal val="#ppt_x"/>
                                          </p:val>
                                        </p:tav>
                                        <p:tav tm="100000">
                                          <p:val>
                                            <p:strVal val="#ppt_x"/>
                                          </p:val>
                                        </p:tav>
                                      </p:tavLst>
                                    </p:anim>
                                    <p:anim calcmode="lin" valueType="num">
                                      <p:cBhvr>
                                        <p:cTn id="37" dur="1000" fill="hold"/>
                                        <p:tgtEl>
                                          <p:spTgt spid="41986"/>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1988"/>
                                        </p:tgtEl>
                                        <p:attrNameLst>
                                          <p:attrName>style.visibility</p:attrName>
                                        </p:attrNameLst>
                                      </p:cBhvr>
                                      <p:to>
                                        <p:strVal val="visible"/>
                                      </p:to>
                                    </p:set>
                                    <p:animEffect transition="in" filter="fade">
                                      <p:cBhvr>
                                        <p:cTn id="42" dur="1000"/>
                                        <p:tgtEl>
                                          <p:spTgt spid="41988"/>
                                        </p:tgtEl>
                                      </p:cBhvr>
                                    </p:animEffect>
                                    <p:anim calcmode="lin" valueType="num">
                                      <p:cBhvr>
                                        <p:cTn id="43" dur="1000" fill="hold"/>
                                        <p:tgtEl>
                                          <p:spTgt spid="41988"/>
                                        </p:tgtEl>
                                        <p:attrNameLst>
                                          <p:attrName>ppt_x</p:attrName>
                                        </p:attrNameLst>
                                      </p:cBhvr>
                                      <p:tavLst>
                                        <p:tav tm="0">
                                          <p:val>
                                            <p:strVal val="#ppt_x"/>
                                          </p:val>
                                        </p:tav>
                                        <p:tav tm="100000">
                                          <p:val>
                                            <p:strVal val="#ppt_x"/>
                                          </p:val>
                                        </p:tav>
                                      </p:tavLst>
                                    </p:anim>
                                    <p:anim calcmode="lin" valueType="num">
                                      <p:cBhvr>
                                        <p:cTn id="44" dur="1000" fill="hold"/>
                                        <p:tgtEl>
                                          <p:spTgt spid="41988"/>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41992"/>
                                        </p:tgtEl>
                                        <p:attrNameLst>
                                          <p:attrName>style.visibility</p:attrName>
                                        </p:attrNameLst>
                                      </p:cBhvr>
                                      <p:to>
                                        <p:strVal val="visible"/>
                                      </p:to>
                                    </p:set>
                                    <p:animEffect transition="in" filter="fade">
                                      <p:cBhvr>
                                        <p:cTn id="49" dur="1000"/>
                                        <p:tgtEl>
                                          <p:spTgt spid="41992"/>
                                        </p:tgtEl>
                                      </p:cBhvr>
                                    </p:animEffect>
                                    <p:anim calcmode="lin" valueType="num">
                                      <p:cBhvr>
                                        <p:cTn id="50" dur="1000" fill="hold"/>
                                        <p:tgtEl>
                                          <p:spTgt spid="41992"/>
                                        </p:tgtEl>
                                        <p:attrNameLst>
                                          <p:attrName>ppt_x</p:attrName>
                                        </p:attrNameLst>
                                      </p:cBhvr>
                                      <p:tavLst>
                                        <p:tav tm="0">
                                          <p:val>
                                            <p:strVal val="#ppt_x"/>
                                          </p:val>
                                        </p:tav>
                                        <p:tav tm="100000">
                                          <p:val>
                                            <p:strVal val="#ppt_x"/>
                                          </p:val>
                                        </p:tav>
                                      </p:tavLst>
                                    </p:anim>
                                    <p:anim calcmode="lin" valueType="num">
                                      <p:cBhvr>
                                        <p:cTn id="51" dur="1000" fill="hold"/>
                                        <p:tgtEl>
                                          <p:spTgt spid="4199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http://upload.wikimedia.org/wikipedia/commons/4/48/Duncan_Miller_Glass_company_1908.png"/>
          <p:cNvPicPr>
            <a:picLocks noChangeAspect="1" noChangeArrowheads="1"/>
          </p:cNvPicPr>
          <p:nvPr/>
        </p:nvPicPr>
        <p:blipFill>
          <a:blip r:embed="rId3" cstate="print"/>
          <a:srcRect/>
          <a:stretch>
            <a:fillRect/>
          </a:stretch>
        </p:blipFill>
        <p:spPr bwMode="auto">
          <a:xfrm>
            <a:off x="381000" y="304800"/>
            <a:ext cx="8001000" cy="2282532"/>
          </a:xfrm>
          <a:prstGeom prst="rect">
            <a:avLst/>
          </a:prstGeom>
          <a:noFill/>
        </p:spPr>
      </p:pic>
      <p:sp>
        <p:nvSpPr>
          <p:cNvPr id="5" name="Title 4"/>
          <p:cNvSpPr>
            <a:spLocks noGrp="1"/>
          </p:cNvSpPr>
          <p:nvPr>
            <p:ph type="title"/>
          </p:nvPr>
        </p:nvSpPr>
        <p:spPr>
          <a:xfrm>
            <a:off x="457200" y="0"/>
            <a:ext cx="7467600" cy="655638"/>
          </a:xfrm>
        </p:spPr>
        <p:txBody>
          <a:bodyPr/>
          <a:lstStyle/>
          <a:p>
            <a:r>
              <a:rPr lang="en-US" dirty="0" smtClean="0"/>
              <a:t>Glass</a:t>
            </a:r>
            <a:endParaRPr lang="en-US" dirty="0"/>
          </a:p>
        </p:txBody>
      </p:sp>
      <p:sp>
        <p:nvSpPr>
          <p:cNvPr id="6" name="Content Placeholder 5"/>
          <p:cNvSpPr>
            <a:spLocks noGrp="1"/>
          </p:cNvSpPr>
          <p:nvPr>
            <p:ph sz="quarter" idx="1"/>
          </p:nvPr>
        </p:nvSpPr>
        <p:spPr>
          <a:xfrm>
            <a:off x="228600" y="2590800"/>
            <a:ext cx="8686800" cy="2511552"/>
          </a:xfrm>
        </p:spPr>
        <p:txBody>
          <a:bodyPr>
            <a:normAutofit lnSpcReduction="10000"/>
          </a:bodyPr>
          <a:lstStyle/>
          <a:p>
            <a:r>
              <a:rPr lang="en-US" u="sng" dirty="0" smtClean="0"/>
              <a:t>Duncan Miller </a:t>
            </a:r>
            <a:r>
              <a:rPr lang="en-US" dirty="0" smtClean="0"/>
              <a:t>was another glass company here in Washington, PA. </a:t>
            </a:r>
            <a:r>
              <a:rPr lang="en-US" u="sng" dirty="0" smtClean="0"/>
              <a:t>They were well known for their handmade glass products.</a:t>
            </a:r>
            <a:r>
              <a:rPr lang="en-US" dirty="0" smtClean="0"/>
              <a:t> Their plant was on Jefferson Ave. It went out of business in 1955. The cause of their closing was their glass products were deemed uneconomical in a period of hard times. A year after going out of business their building was destroyed by fire. </a:t>
            </a:r>
            <a:endParaRPr lang="en-US" dirty="0"/>
          </a:p>
        </p:txBody>
      </p:sp>
      <p:pic>
        <p:nvPicPr>
          <p:cNvPr id="44036" name="Picture 4" descr="http://t3.gstatic.com/images?q=tbn:ANd9GcQd8a1gt8pHYzQAu-Um1b7pP1Gt36qiZbbTm2bpQEuys4ypklEr"/>
          <p:cNvPicPr>
            <a:picLocks noChangeAspect="1" noChangeArrowheads="1"/>
          </p:cNvPicPr>
          <p:nvPr/>
        </p:nvPicPr>
        <p:blipFill>
          <a:blip r:embed="rId4" cstate="print"/>
          <a:srcRect/>
          <a:stretch>
            <a:fillRect/>
          </a:stretch>
        </p:blipFill>
        <p:spPr bwMode="auto">
          <a:xfrm>
            <a:off x="838200" y="4953000"/>
            <a:ext cx="2286000" cy="1712294"/>
          </a:xfrm>
          <a:prstGeom prst="rect">
            <a:avLst/>
          </a:prstGeom>
          <a:noFill/>
        </p:spPr>
      </p:pic>
      <p:pic>
        <p:nvPicPr>
          <p:cNvPr id="44038" name="Picture 6" descr="http://t3.gstatic.com/images?q=tbn:ANd9GcS1JV8RXMc1r_nM7Qj-xCwfuwDgtoPx7smr_B13qfL9iboL4Cf8"/>
          <p:cNvPicPr>
            <a:picLocks noChangeAspect="1" noChangeArrowheads="1"/>
          </p:cNvPicPr>
          <p:nvPr/>
        </p:nvPicPr>
        <p:blipFill>
          <a:blip r:embed="rId5" cstate="print"/>
          <a:srcRect/>
          <a:stretch>
            <a:fillRect/>
          </a:stretch>
        </p:blipFill>
        <p:spPr bwMode="auto">
          <a:xfrm>
            <a:off x="3962400" y="4953000"/>
            <a:ext cx="1752600" cy="1752601"/>
          </a:xfrm>
          <a:prstGeom prst="rect">
            <a:avLst/>
          </a:prstGeom>
          <a:noFill/>
        </p:spPr>
      </p:pic>
      <p:pic>
        <p:nvPicPr>
          <p:cNvPr id="44040" name="Picture 8" descr="http://www.duncanmiller.net/../common/1darkred.jpg"/>
          <p:cNvPicPr>
            <a:picLocks noChangeAspect="1" noChangeArrowheads="1"/>
          </p:cNvPicPr>
          <p:nvPr/>
        </p:nvPicPr>
        <p:blipFill>
          <a:blip r:embed="rId6" cstate="print"/>
          <a:srcRect/>
          <a:stretch>
            <a:fillRect/>
          </a:stretch>
        </p:blipFill>
        <p:spPr bwMode="auto">
          <a:xfrm rot="748021">
            <a:off x="7544889" y="5288273"/>
            <a:ext cx="1462132" cy="1428750"/>
          </a:xfrm>
          <a:prstGeom prst="rect">
            <a:avLst/>
          </a:prstGeom>
          <a:noFill/>
        </p:spPr>
      </p:pic>
      <p:pic>
        <p:nvPicPr>
          <p:cNvPr id="44042" name="Picture 10" descr="http://www.duncanmiller.net/../common/3headswan.jpg"/>
          <p:cNvPicPr>
            <a:picLocks noChangeAspect="1" noChangeArrowheads="1"/>
          </p:cNvPicPr>
          <p:nvPr/>
        </p:nvPicPr>
        <p:blipFill>
          <a:blip r:embed="rId7" cstate="print"/>
          <a:srcRect/>
          <a:stretch>
            <a:fillRect/>
          </a:stretch>
        </p:blipFill>
        <p:spPr bwMode="auto">
          <a:xfrm rot="20751869">
            <a:off x="6165830" y="5108965"/>
            <a:ext cx="1447800" cy="137541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4034"/>
                                        </p:tgtEl>
                                        <p:attrNameLst>
                                          <p:attrName>style.visibility</p:attrName>
                                        </p:attrNameLst>
                                      </p:cBhvr>
                                      <p:to>
                                        <p:strVal val="visible"/>
                                      </p:to>
                                    </p:set>
                                    <p:animEffect transition="in" filter="fade">
                                      <p:cBhvr>
                                        <p:cTn id="7" dur="1000"/>
                                        <p:tgtEl>
                                          <p:spTgt spid="44034"/>
                                        </p:tgtEl>
                                      </p:cBhvr>
                                    </p:animEffect>
                                    <p:anim calcmode="lin" valueType="num">
                                      <p:cBhvr>
                                        <p:cTn id="8" dur="1000" fill="hold"/>
                                        <p:tgtEl>
                                          <p:spTgt spid="44034"/>
                                        </p:tgtEl>
                                        <p:attrNameLst>
                                          <p:attrName>ppt_x</p:attrName>
                                        </p:attrNameLst>
                                      </p:cBhvr>
                                      <p:tavLst>
                                        <p:tav tm="0">
                                          <p:val>
                                            <p:strVal val="#ppt_x"/>
                                          </p:val>
                                        </p:tav>
                                        <p:tav tm="100000">
                                          <p:val>
                                            <p:strVal val="#ppt_x"/>
                                          </p:val>
                                        </p:tav>
                                      </p:tavLst>
                                    </p:anim>
                                    <p:anim calcmode="lin" valueType="num">
                                      <p:cBhvr>
                                        <p:cTn id="9" dur="1000" fill="hold"/>
                                        <p:tgtEl>
                                          <p:spTgt spid="4403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Effect transition="in" filter="fade">
                                      <p:cBhvr>
                                        <p:cTn id="14" dur="1000"/>
                                        <p:tgtEl>
                                          <p:spTgt spid="6">
                                            <p:txEl>
                                              <p:pRg st="0" end="0"/>
                                            </p:txEl>
                                          </p:spTgt>
                                        </p:tgtEl>
                                      </p:cBhvr>
                                    </p:animEffect>
                                    <p:anim calcmode="lin" valueType="num">
                                      <p:cBhvr>
                                        <p:cTn id="15"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4038"/>
                                        </p:tgtEl>
                                        <p:attrNameLst>
                                          <p:attrName>style.visibility</p:attrName>
                                        </p:attrNameLst>
                                      </p:cBhvr>
                                      <p:to>
                                        <p:strVal val="visible"/>
                                      </p:to>
                                    </p:set>
                                    <p:animEffect transition="in" filter="fade">
                                      <p:cBhvr>
                                        <p:cTn id="21" dur="1000"/>
                                        <p:tgtEl>
                                          <p:spTgt spid="44038"/>
                                        </p:tgtEl>
                                      </p:cBhvr>
                                    </p:animEffect>
                                    <p:anim calcmode="lin" valueType="num">
                                      <p:cBhvr>
                                        <p:cTn id="22" dur="1000" fill="hold"/>
                                        <p:tgtEl>
                                          <p:spTgt spid="44038"/>
                                        </p:tgtEl>
                                        <p:attrNameLst>
                                          <p:attrName>ppt_x</p:attrName>
                                        </p:attrNameLst>
                                      </p:cBhvr>
                                      <p:tavLst>
                                        <p:tav tm="0">
                                          <p:val>
                                            <p:strVal val="#ppt_x"/>
                                          </p:val>
                                        </p:tav>
                                        <p:tav tm="100000">
                                          <p:val>
                                            <p:strVal val="#ppt_x"/>
                                          </p:val>
                                        </p:tav>
                                      </p:tavLst>
                                    </p:anim>
                                    <p:anim calcmode="lin" valueType="num">
                                      <p:cBhvr>
                                        <p:cTn id="23" dur="1000" fill="hold"/>
                                        <p:tgtEl>
                                          <p:spTgt spid="4403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4042"/>
                                        </p:tgtEl>
                                        <p:attrNameLst>
                                          <p:attrName>style.visibility</p:attrName>
                                        </p:attrNameLst>
                                      </p:cBhvr>
                                      <p:to>
                                        <p:strVal val="visible"/>
                                      </p:to>
                                    </p:set>
                                    <p:animEffect transition="in" filter="fade">
                                      <p:cBhvr>
                                        <p:cTn id="28" dur="1000"/>
                                        <p:tgtEl>
                                          <p:spTgt spid="44042"/>
                                        </p:tgtEl>
                                      </p:cBhvr>
                                    </p:animEffect>
                                    <p:anim calcmode="lin" valueType="num">
                                      <p:cBhvr>
                                        <p:cTn id="29" dur="1000" fill="hold"/>
                                        <p:tgtEl>
                                          <p:spTgt spid="44042"/>
                                        </p:tgtEl>
                                        <p:attrNameLst>
                                          <p:attrName>ppt_x</p:attrName>
                                        </p:attrNameLst>
                                      </p:cBhvr>
                                      <p:tavLst>
                                        <p:tav tm="0">
                                          <p:val>
                                            <p:strVal val="#ppt_x"/>
                                          </p:val>
                                        </p:tav>
                                        <p:tav tm="100000">
                                          <p:val>
                                            <p:strVal val="#ppt_x"/>
                                          </p:val>
                                        </p:tav>
                                      </p:tavLst>
                                    </p:anim>
                                    <p:anim calcmode="lin" valueType="num">
                                      <p:cBhvr>
                                        <p:cTn id="30" dur="1000" fill="hold"/>
                                        <p:tgtEl>
                                          <p:spTgt spid="4404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4040"/>
                                        </p:tgtEl>
                                        <p:attrNameLst>
                                          <p:attrName>style.visibility</p:attrName>
                                        </p:attrNameLst>
                                      </p:cBhvr>
                                      <p:to>
                                        <p:strVal val="visible"/>
                                      </p:to>
                                    </p:set>
                                    <p:animEffect transition="in" filter="fade">
                                      <p:cBhvr>
                                        <p:cTn id="35" dur="1000"/>
                                        <p:tgtEl>
                                          <p:spTgt spid="44040"/>
                                        </p:tgtEl>
                                      </p:cBhvr>
                                    </p:animEffect>
                                    <p:anim calcmode="lin" valueType="num">
                                      <p:cBhvr>
                                        <p:cTn id="36" dur="1000" fill="hold"/>
                                        <p:tgtEl>
                                          <p:spTgt spid="44040"/>
                                        </p:tgtEl>
                                        <p:attrNameLst>
                                          <p:attrName>ppt_x</p:attrName>
                                        </p:attrNameLst>
                                      </p:cBhvr>
                                      <p:tavLst>
                                        <p:tav tm="0">
                                          <p:val>
                                            <p:strVal val="#ppt_x"/>
                                          </p:val>
                                        </p:tav>
                                        <p:tav tm="100000">
                                          <p:val>
                                            <p:strVal val="#ppt_x"/>
                                          </p:val>
                                        </p:tav>
                                      </p:tavLst>
                                    </p:anim>
                                    <p:anim calcmode="lin" valueType="num">
                                      <p:cBhvr>
                                        <p:cTn id="37" dur="1000" fill="hold"/>
                                        <p:tgtEl>
                                          <p:spTgt spid="44040"/>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4036"/>
                                        </p:tgtEl>
                                        <p:attrNameLst>
                                          <p:attrName>style.visibility</p:attrName>
                                        </p:attrNameLst>
                                      </p:cBhvr>
                                      <p:to>
                                        <p:strVal val="visible"/>
                                      </p:to>
                                    </p:set>
                                    <p:animEffect transition="in" filter="fade">
                                      <p:cBhvr>
                                        <p:cTn id="42" dur="1000"/>
                                        <p:tgtEl>
                                          <p:spTgt spid="44036"/>
                                        </p:tgtEl>
                                      </p:cBhvr>
                                    </p:animEffect>
                                    <p:anim calcmode="lin" valueType="num">
                                      <p:cBhvr>
                                        <p:cTn id="43" dur="1000" fill="hold"/>
                                        <p:tgtEl>
                                          <p:spTgt spid="44036"/>
                                        </p:tgtEl>
                                        <p:attrNameLst>
                                          <p:attrName>ppt_x</p:attrName>
                                        </p:attrNameLst>
                                      </p:cBhvr>
                                      <p:tavLst>
                                        <p:tav tm="0">
                                          <p:val>
                                            <p:strVal val="#ppt_x"/>
                                          </p:val>
                                        </p:tav>
                                        <p:tav tm="100000">
                                          <p:val>
                                            <p:strVal val="#ppt_x"/>
                                          </p:val>
                                        </p:tav>
                                      </p:tavLst>
                                    </p:anim>
                                    <p:anim calcmode="lin" valueType="num">
                                      <p:cBhvr>
                                        <p:cTn id="44" dur="1000" fill="hold"/>
                                        <p:tgtEl>
                                          <p:spTgt spid="440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7467600" cy="731838"/>
          </a:xfrm>
        </p:spPr>
        <p:txBody>
          <a:bodyPr/>
          <a:lstStyle/>
          <a:p>
            <a:r>
              <a:rPr lang="en-US" dirty="0" smtClean="0"/>
              <a:t>Other Industries</a:t>
            </a:r>
            <a:endParaRPr lang="en-US" dirty="0"/>
          </a:p>
        </p:txBody>
      </p:sp>
      <p:sp>
        <p:nvSpPr>
          <p:cNvPr id="3" name="Content Placeholder 2"/>
          <p:cNvSpPr>
            <a:spLocks noGrp="1"/>
          </p:cNvSpPr>
          <p:nvPr>
            <p:ph sz="quarter" idx="1"/>
          </p:nvPr>
        </p:nvSpPr>
        <p:spPr>
          <a:xfrm>
            <a:off x="457200" y="838200"/>
            <a:ext cx="7467600" cy="4873752"/>
          </a:xfrm>
        </p:spPr>
        <p:txBody>
          <a:bodyPr/>
          <a:lstStyle/>
          <a:p>
            <a:r>
              <a:rPr lang="en-US" dirty="0" smtClean="0"/>
              <a:t>Trees provided the raw material that allowed PA to lead the nation in </a:t>
            </a:r>
            <a:r>
              <a:rPr lang="en-US" u="sng" dirty="0" smtClean="0"/>
              <a:t>lumber</a:t>
            </a:r>
            <a:r>
              <a:rPr lang="en-US" dirty="0" smtClean="0"/>
              <a:t> production. </a:t>
            </a:r>
          </a:p>
          <a:p>
            <a:r>
              <a:rPr lang="en-US" u="sng" dirty="0" smtClean="0"/>
              <a:t>Cement </a:t>
            </a:r>
            <a:r>
              <a:rPr lang="en-US" dirty="0" smtClean="0"/>
              <a:t>was another important industry of PA. The Leigh Valley of PA was #1 in cement production during this time and today is #3. Cement was being used for roads, bridges, and buildings. </a:t>
            </a:r>
            <a:endParaRPr lang="en-US" dirty="0"/>
          </a:p>
        </p:txBody>
      </p:sp>
      <p:pic>
        <p:nvPicPr>
          <p:cNvPr id="46082" name="Picture 2" descr="http://explorepahistory.com/kora/files/1/2/1-2-131B-25-ExplorePAHistory-a0k9r3-a_349.jpg"/>
          <p:cNvPicPr>
            <a:picLocks noChangeAspect="1" noChangeArrowheads="1"/>
          </p:cNvPicPr>
          <p:nvPr/>
        </p:nvPicPr>
        <p:blipFill>
          <a:blip r:embed="rId3" cstate="print"/>
          <a:srcRect/>
          <a:stretch>
            <a:fillRect/>
          </a:stretch>
        </p:blipFill>
        <p:spPr bwMode="auto">
          <a:xfrm>
            <a:off x="228600" y="3556746"/>
            <a:ext cx="4267200" cy="3137647"/>
          </a:xfrm>
          <a:prstGeom prst="rect">
            <a:avLst/>
          </a:prstGeom>
          <a:noFill/>
        </p:spPr>
      </p:pic>
      <p:pic>
        <p:nvPicPr>
          <p:cNvPr id="46084" name="Picture 4" descr="http://img2.imagesbn.com/images/103050000/103054683.jpg"/>
          <p:cNvPicPr>
            <a:picLocks noChangeAspect="1" noChangeArrowheads="1"/>
          </p:cNvPicPr>
          <p:nvPr/>
        </p:nvPicPr>
        <p:blipFill>
          <a:blip r:embed="rId4" cstate="print"/>
          <a:srcRect/>
          <a:stretch>
            <a:fillRect/>
          </a:stretch>
        </p:blipFill>
        <p:spPr bwMode="auto">
          <a:xfrm>
            <a:off x="5638800" y="3352800"/>
            <a:ext cx="2262963" cy="324358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6082"/>
                                        </p:tgtEl>
                                        <p:attrNameLst>
                                          <p:attrName>style.visibility</p:attrName>
                                        </p:attrNameLst>
                                      </p:cBhvr>
                                      <p:to>
                                        <p:strVal val="visible"/>
                                      </p:to>
                                    </p:set>
                                    <p:animEffect transition="in" filter="fade">
                                      <p:cBhvr>
                                        <p:cTn id="21" dur="1000"/>
                                        <p:tgtEl>
                                          <p:spTgt spid="46082"/>
                                        </p:tgtEl>
                                      </p:cBhvr>
                                    </p:animEffect>
                                    <p:anim calcmode="lin" valueType="num">
                                      <p:cBhvr>
                                        <p:cTn id="22" dur="1000" fill="hold"/>
                                        <p:tgtEl>
                                          <p:spTgt spid="46082"/>
                                        </p:tgtEl>
                                        <p:attrNameLst>
                                          <p:attrName>ppt_x</p:attrName>
                                        </p:attrNameLst>
                                      </p:cBhvr>
                                      <p:tavLst>
                                        <p:tav tm="0">
                                          <p:val>
                                            <p:strVal val="#ppt_x"/>
                                          </p:val>
                                        </p:tav>
                                        <p:tav tm="100000">
                                          <p:val>
                                            <p:strVal val="#ppt_x"/>
                                          </p:val>
                                        </p:tav>
                                      </p:tavLst>
                                    </p:anim>
                                    <p:anim calcmode="lin" valueType="num">
                                      <p:cBhvr>
                                        <p:cTn id="23" dur="1000" fill="hold"/>
                                        <p:tgtEl>
                                          <p:spTgt spid="4608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6084"/>
                                        </p:tgtEl>
                                        <p:attrNameLst>
                                          <p:attrName>style.visibility</p:attrName>
                                        </p:attrNameLst>
                                      </p:cBhvr>
                                      <p:to>
                                        <p:strVal val="visible"/>
                                      </p:to>
                                    </p:set>
                                    <p:animEffect transition="in" filter="fade">
                                      <p:cBhvr>
                                        <p:cTn id="28" dur="1000"/>
                                        <p:tgtEl>
                                          <p:spTgt spid="46084"/>
                                        </p:tgtEl>
                                      </p:cBhvr>
                                    </p:animEffect>
                                    <p:anim calcmode="lin" valueType="num">
                                      <p:cBhvr>
                                        <p:cTn id="29" dur="1000" fill="hold"/>
                                        <p:tgtEl>
                                          <p:spTgt spid="46084"/>
                                        </p:tgtEl>
                                        <p:attrNameLst>
                                          <p:attrName>ppt_x</p:attrName>
                                        </p:attrNameLst>
                                      </p:cBhvr>
                                      <p:tavLst>
                                        <p:tav tm="0">
                                          <p:val>
                                            <p:strVal val="#ppt_x"/>
                                          </p:val>
                                        </p:tav>
                                        <p:tav tm="100000">
                                          <p:val>
                                            <p:strVal val="#ppt_x"/>
                                          </p:val>
                                        </p:tav>
                                      </p:tavLst>
                                    </p:anim>
                                    <p:anim calcmode="lin" valueType="num">
                                      <p:cBhvr>
                                        <p:cTn id="30" dur="1000" fill="hold"/>
                                        <p:tgtEl>
                                          <p:spTgt spid="460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153400" cy="731838"/>
          </a:xfrm>
        </p:spPr>
        <p:txBody>
          <a:bodyPr>
            <a:normAutofit fontScale="90000"/>
          </a:bodyPr>
          <a:lstStyle/>
          <a:p>
            <a:r>
              <a:rPr lang="en-US" dirty="0" smtClean="0"/>
              <a:t>Population Increase with Industrialization</a:t>
            </a:r>
            <a:endParaRPr lang="en-US" dirty="0"/>
          </a:p>
        </p:txBody>
      </p:sp>
      <p:sp>
        <p:nvSpPr>
          <p:cNvPr id="3" name="Content Placeholder 2"/>
          <p:cNvSpPr>
            <a:spLocks noGrp="1"/>
          </p:cNvSpPr>
          <p:nvPr>
            <p:ph sz="quarter" idx="1"/>
          </p:nvPr>
        </p:nvSpPr>
        <p:spPr>
          <a:xfrm>
            <a:off x="228600" y="3124200"/>
            <a:ext cx="7086600" cy="3733800"/>
          </a:xfrm>
        </p:spPr>
        <p:txBody>
          <a:bodyPr>
            <a:normAutofit fontScale="92500" lnSpcReduction="10000"/>
          </a:bodyPr>
          <a:lstStyle/>
          <a:p>
            <a:r>
              <a:rPr lang="en-US" dirty="0" smtClean="0"/>
              <a:t>In 1880 1 in 7 people were born in Europe.</a:t>
            </a:r>
          </a:p>
          <a:p>
            <a:r>
              <a:rPr lang="en-US" dirty="0" smtClean="0"/>
              <a:t>1870-1910 The African American population increased by 126,000. In 1910 the African American population was 191,000!</a:t>
            </a:r>
          </a:p>
          <a:p>
            <a:r>
              <a:rPr lang="en-US" dirty="0" smtClean="0"/>
              <a:t>Many people would follow the jobs and follow an industry. They would create what we call a </a:t>
            </a:r>
            <a:r>
              <a:rPr lang="en-US" u="sng" dirty="0" smtClean="0"/>
              <a:t>“boom town”. This is a town that experiences rapid population growth.</a:t>
            </a:r>
            <a:r>
              <a:rPr lang="en-US" dirty="0" smtClean="0"/>
              <a:t> When the jobs and industry are gone, the people will leave that area too. This then creates a “ghost town”. </a:t>
            </a:r>
            <a:r>
              <a:rPr lang="en-US" u="sng" dirty="0" smtClean="0"/>
              <a:t>Ghost towns are towns that fail often due to economic issues. </a:t>
            </a:r>
            <a:endParaRPr lang="en-US" u="sng" dirty="0"/>
          </a:p>
        </p:txBody>
      </p:sp>
      <p:pic>
        <p:nvPicPr>
          <p:cNvPr id="58370" name="Picture 2" descr="http://3.bp.blogspot.com/-qCEt2ES7ymg/Th-c6HZAi-I/AAAAAAAAHVg/nh-Mj1h9pqc/s400/Pithole+area.jpg">
            <a:hlinkClick r:id="rId3"/>
          </p:cNvPr>
          <p:cNvPicPr>
            <a:picLocks noChangeAspect="1" noChangeArrowheads="1"/>
          </p:cNvPicPr>
          <p:nvPr/>
        </p:nvPicPr>
        <p:blipFill>
          <a:blip r:embed="rId4" cstate="print"/>
          <a:srcRect t="10016" r="4444" b="9859"/>
          <a:stretch>
            <a:fillRect/>
          </a:stretch>
        </p:blipFill>
        <p:spPr bwMode="auto">
          <a:xfrm>
            <a:off x="0" y="838200"/>
            <a:ext cx="2895600" cy="2154865"/>
          </a:xfrm>
          <a:prstGeom prst="rect">
            <a:avLst/>
          </a:prstGeom>
          <a:noFill/>
        </p:spPr>
      </p:pic>
      <p:pic>
        <p:nvPicPr>
          <p:cNvPr id="58374" name="Picture 6" descr="http://farm6.staticflickr.com/5175/5405442787_c1deeedcca_z.jpg"/>
          <p:cNvPicPr>
            <a:picLocks noChangeAspect="1" noChangeArrowheads="1"/>
          </p:cNvPicPr>
          <p:nvPr/>
        </p:nvPicPr>
        <p:blipFill>
          <a:blip r:embed="rId5" cstate="print"/>
          <a:srcRect r="33750"/>
          <a:stretch>
            <a:fillRect/>
          </a:stretch>
        </p:blipFill>
        <p:spPr bwMode="auto">
          <a:xfrm>
            <a:off x="6322994" y="990600"/>
            <a:ext cx="2572596" cy="2590800"/>
          </a:xfrm>
          <a:prstGeom prst="rect">
            <a:avLst/>
          </a:prstGeom>
          <a:noFill/>
        </p:spPr>
      </p:pic>
      <p:pic>
        <p:nvPicPr>
          <p:cNvPr id="58376" name="Picture 8" descr="http://www.personal.psu.edu/faculty/b/c/bcb4/boomtown.JPG"/>
          <p:cNvPicPr>
            <a:picLocks noChangeAspect="1" noChangeArrowheads="1"/>
          </p:cNvPicPr>
          <p:nvPr/>
        </p:nvPicPr>
        <p:blipFill>
          <a:blip r:embed="rId6" cstate="print"/>
          <a:srcRect/>
          <a:stretch>
            <a:fillRect/>
          </a:stretch>
        </p:blipFill>
        <p:spPr bwMode="auto">
          <a:xfrm>
            <a:off x="3048000" y="838200"/>
            <a:ext cx="3180573" cy="2106056"/>
          </a:xfrm>
          <a:prstGeom prst="rect">
            <a:avLst/>
          </a:prstGeom>
          <a:noFill/>
        </p:spPr>
      </p:pic>
      <p:pic>
        <p:nvPicPr>
          <p:cNvPr id="58378" name="Picture 10" descr="http://www.personal.psu.edu/faculty/b/c/bcb4/off-shore.JPG"/>
          <p:cNvPicPr>
            <a:picLocks noChangeAspect="1" noChangeArrowheads="1"/>
          </p:cNvPicPr>
          <p:nvPr/>
        </p:nvPicPr>
        <p:blipFill>
          <a:blip r:embed="rId7" cstate="print"/>
          <a:srcRect l="7027" r="15135"/>
          <a:stretch>
            <a:fillRect/>
          </a:stretch>
        </p:blipFill>
        <p:spPr bwMode="auto">
          <a:xfrm>
            <a:off x="7086600" y="3733800"/>
            <a:ext cx="1881051" cy="16002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8376"/>
                                        </p:tgtEl>
                                        <p:attrNameLst>
                                          <p:attrName>style.visibility</p:attrName>
                                        </p:attrNameLst>
                                      </p:cBhvr>
                                      <p:to>
                                        <p:strVal val="visible"/>
                                      </p:to>
                                    </p:set>
                                    <p:animEffect transition="in" filter="fade">
                                      <p:cBhvr>
                                        <p:cTn id="28" dur="1000"/>
                                        <p:tgtEl>
                                          <p:spTgt spid="58376"/>
                                        </p:tgtEl>
                                      </p:cBhvr>
                                    </p:animEffect>
                                    <p:anim calcmode="lin" valueType="num">
                                      <p:cBhvr>
                                        <p:cTn id="29" dur="1000" fill="hold"/>
                                        <p:tgtEl>
                                          <p:spTgt spid="58376"/>
                                        </p:tgtEl>
                                        <p:attrNameLst>
                                          <p:attrName>ppt_x</p:attrName>
                                        </p:attrNameLst>
                                      </p:cBhvr>
                                      <p:tavLst>
                                        <p:tav tm="0">
                                          <p:val>
                                            <p:strVal val="#ppt_x"/>
                                          </p:val>
                                        </p:tav>
                                        <p:tav tm="100000">
                                          <p:val>
                                            <p:strVal val="#ppt_x"/>
                                          </p:val>
                                        </p:tav>
                                      </p:tavLst>
                                    </p:anim>
                                    <p:anim calcmode="lin" valueType="num">
                                      <p:cBhvr>
                                        <p:cTn id="30" dur="1000" fill="hold"/>
                                        <p:tgtEl>
                                          <p:spTgt spid="5837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58378"/>
                                        </p:tgtEl>
                                        <p:attrNameLst>
                                          <p:attrName>style.visibility</p:attrName>
                                        </p:attrNameLst>
                                      </p:cBhvr>
                                      <p:to>
                                        <p:strVal val="visible"/>
                                      </p:to>
                                    </p:set>
                                    <p:animEffect transition="in" filter="fade">
                                      <p:cBhvr>
                                        <p:cTn id="35" dur="1000"/>
                                        <p:tgtEl>
                                          <p:spTgt spid="58378"/>
                                        </p:tgtEl>
                                      </p:cBhvr>
                                    </p:animEffect>
                                    <p:anim calcmode="lin" valueType="num">
                                      <p:cBhvr>
                                        <p:cTn id="36" dur="1000" fill="hold"/>
                                        <p:tgtEl>
                                          <p:spTgt spid="58378"/>
                                        </p:tgtEl>
                                        <p:attrNameLst>
                                          <p:attrName>ppt_x</p:attrName>
                                        </p:attrNameLst>
                                      </p:cBhvr>
                                      <p:tavLst>
                                        <p:tav tm="0">
                                          <p:val>
                                            <p:strVal val="#ppt_x"/>
                                          </p:val>
                                        </p:tav>
                                        <p:tav tm="100000">
                                          <p:val>
                                            <p:strVal val="#ppt_x"/>
                                          </p:val>
                                        </p:tav>
                                      </p:tavLst>
                                    </p:anim>
                                    <p:anim calcmode="lin" valueType="num">
                                      <p:cBhvr>
                                        <p:cTn id="37" dur="1000" fill="hold"/>
                                        <p:tgtEl>
                                          <p:spTgt spid="58378"/>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58370"/>
                                        </p:tgtEl>
                                        <p:attrNameLst>
                                          <p:attrName>style.visibility</p:attrName>
                                        </p:attrNameLst>
                                      </p:cBhvr>
                                      <p:to>
                                        <p:strVal val="visible"/>
                                      </p:to>
                                    </p:set>
                                    <p:animEffect transition="in" filter="fade">
                                      <p:cBhvr>
                                        <p:cTn id="42" dur="1000"/>
                                        <p:tgtEl>
                                          <p:spTgt spid="58370"/>
                                        </p:tgtEl>
                                      </p:cBhvr>
                                    </p:animEffect>
                                    <p:anim calcmode="lin" valueType="num">
                                      <p:cBhvr>
                                        <p:cTn id="43" dur="1000" fill="hold"/>
                                        <p:tgtEl>
                                          <p:spTgt spid="58370"/>
                                        </p:tgtEl>
                                        <p:attrNameLst>
                                          <p:attrName>ppt_x</p:attrName>
                                        </p:attrNameLst>
                                      </p:cBhvr>
                                      <p:tavLst>
                                        <p:tav tm="0">
                                          <p:val>
                                            <p:strVal val="#ppt_x"/>
                                          </p:val>
                                        </p:tav>
                                        <p:tav tm="100000">
                                          <p:val>
                                            <p:strVal val="#ppt_x"/>
                                          </p:val>
                                        </p:tav>
                                      </p:tavLst>
                                    </p:anim>
                                    <p:anim calcmode="lin" valueType="num">
                                      <p:cBhvr>
                                        <p:cTn id="44" dur="1000" fill="hold"/>
                                        <p:tgtEl>
                                          <p:spTgt spid="58370"/>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58374"/>
                                        </p:tgtEl>
                                        <p:attrNameLst>
                                          <p:attrName>style.visibility</p:attrName>
                                        </p:attrNameLst>
                                      </p:cBhvr>
                                      <p:to>
                                        <p:strVal val="visible"/>
                                      </p:to>
                                    </p:set>
                                    <p:animEffect transition="in" filter="fade">
                                      <p:cBhvr>
                                        <p:cTn id="49" dur="1000"/>
                                        <p:tgtEl>
                                          <p:spTgt spid="58374"/>
                                        </p:tgtEl>
                                      </p:cBhvr>
                                    </p:animEffect>
                                    <p:anim calcmode="lin" valueType="num">
                                      <p:cBhvr>
                                        <p:cTn id="50" dur="1000" fill="hold"/>
                                        <p:tgtEl>
                                          <p:spTgt spid="58374"/>
                                        </p:tgtEl>
                                        <p:attrNameLst>
                                          <p:attrName>ppt_x</p:attrName>
                                        </p:attrNameLst>
                                      </p:cBhvr>
                                      <p:tavLst>
                                        <p:tav tm="0">
                                          <p:val>
                                            <p:strVal val="#ppt_x"/>
                                          </p:val>
                                        </p:tav>
                                        <p:tav tm="100000">
                                          <p:val>
                                            <p:strVal val="#ppt_x"/>
                                          </p:val>
                                        </p:tav>
                                      </p:tavLst>
                                    </p:anim>
                                    <p:anim calcmode="lin" valueType="num">
                                      <p:cBhvr>
                                        <p:cTn id="51" dur="1000" fill="hold"/>
                                        <p:tgtEl>
                                          <p:spTgt spid="583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153400" cy="731838"/>
          </a:xfrm>
        </p:spPr>
        <p:txBody>
          <a:bodyPr>
            <a:normAutofit fontScale="90000"/>
          </a:bodyPr>
          <a:lstStyle/>
          <a:p>
            <a:r>
              <a:rPr lang="en-US" dirty="0" smtClean="0"/>
              <a:t>Problems that arise from Industrialization</a:t>
            </a:r>
            <a:endParaRPr lang="en-US" dirty="0"/>
          </a:p>
        </p:txBody>
      </p:sp>
      <p:sp>
        <p:nvSpPr>
          <p:cNvPr id="3" name="Content Placeholder 2"/>
          <p:cNvSpPr>
            <a:spLocks noGrp="1"/>
          </p:cNvSpPr>
          <p:nvPr>
            <p:ph sz="quarter" idx="1"/>
          </p:nvPr>
        </p:nvSpPr>
        <p:spPr>
          <a:xfrm>
            <a:off x="228600" y="990600"/>
            <a:ext cx="3733800" cy="5638800"/>
          </a:xfrm>
        </p:spPr>
        <p:txBody>
          <a:bodyPr>
            <a:normAutofit/>
          </a:bodyPr>
          <a:lstStyle/>
          <a:p>
            <a:r>
              <a:rPr lang="en-US" dirty="0" smtClean="0"/>
              <a:t>Low Pay</a:t>
            </a:r>
          </a:p>
          <a:p>
            <a:r>
              <a:rPr lang="en-US" dirty="0" smtClean="0"/>
              <a:t>Long Hours</a:t>
            </a:r>
          </a:p>
          <a:p>
            <a:r>
              <a:rPr lang="en-US" dirty="0" smtClean="0"/>
              <a:t>Hot</a:t>
            </a:r>
          </a:p>
          <a:p>
            <a:r>
              <a:rPr lang="en-US" dirty="0" smtClean="0"/>
              <a:t>Crowded</a:t>
            </a:r>
          </a:p>
          <a:p>
            <a:r>
              <a:rPr lang="en-US" dirty="0" smtClean="0"/>
              <a:t>Dirty</a:t>
            </a:r>
          </a:p>
          <a:p>
            <a:r>
              <a:rPr lang="en-US" dirty="0" smtClean="0"/>
              <a:t>Cave Ins </a:t>
            </a:r>
          </a:p>
          <a:p>
            <a:r>
              <a:rPr lang="en-US" dirty="0" smtClean="0"/>
              <a:t>Dangerous Gasses </a:t>
            </a:r>
          </a:p>
          <a:p>
            <a:r>
              <a:rPr lang="en-US" dirty="0" smtClean="0"/>
              <a:t>Floods in the Mines</a:t>
            </a:r>
          </a:p>
          <a:p>
            <a:r>
              <a:rPr lang="en-US" dirty="0" smtClean="0"/>
              <a:t>Dark</a:t>
            </a:r>
          </a:p>
          <a:p>
            <a:r>
              <a:rPr lang="en-US" dirty="0" smtClean="0"/>
              <a:t>Air Pollution</a:t>
            </a:r>
          </a:p>
          <a:p>
            <a:r>
              <a:rPr lang="en-US" dirty="0" smtClean="0"/>
              <a:t>Crime</a:t>
            </a:r>
          </a:p>
          <a:p>
            <a:r>
              <a:rPr lang="en-US" dirty="0" smtClean="0"/>
              <a:t>Water Pollution</a:t>
            </a:r>
          </a:p>
        </p:txBody>
      </p:sp>
      <p:pic>
        <p:nvPicPr>
          <p:cNvPr id="48132" name="Picture 4" descr="http://www.learnwithmuseums.org.uk/Learning/victorian-shoe-factory/manfieldsfactory.jpg"/>
          <p:cNvPicPr>
            <a:picLocks noChangeAspect="1" noChangeArrowheads="1"/>
          </p:cNvPicPr>
          <p:nvPr/>
        </p:nvPicPr>
        <p:blipFill>
          <a:blip r:embed="rId3" cstate="print"/>
          <a:srcRect/>
          <a:stretch>
            <a:fillRect/>
          </a:stretch>
        </p:blipFill>
        <p:spPr bwMode="auto">
          <a:xfrm>
            <a:off x="2362200" y="838200"/>
            <a:ext cx="3618240" cy="2842490"/>
          </a:xfrm>
          <a:prstGeom prst="rect">
            <a:avLst/>
          </a:prstGeom>
          <a:noFill/>
        </p:spPr>
      </p:pic>
      <p:pic>
        <p:nvPicPr>
          <p:cNvPr id="48134" name="Picture 6" descr="http://dannysamericanhistory.files.wordpress.com/2008/11/les-1jpe.jpg"/>
          <p:cNvPicPr>
            <a:picLocks noChangeAspect="1" noChangeArrowheads="1"/>
          </p:cNvPicPr>
          <p:nvPr/>
        </p:nvPicPr>
        <p:blipFill>
          <a:blip r:embed="rId4" cstate="print"/>
          <a:srcRect/>
          <a:stretch>
            <a:fillRect/>
          </a:stretch>
        </p:blipFill>
        <p:spPr bwMode="auto">
          <a:xfrm>
            <a:off x="3962400" y="3429000"/>
            <a:ext cx="3971441" cy="3124200"/>
          </a:xfrm>
          <a:prstGeom prst="rect">
            <a:avLst/>
          </a:prstGeom>
          <a:noFill/>
        </p:spPr>
      </p:pic>
      <p:pic>
        <p:nvPicPr>
          <p:cNvPr id="48130" name="Picture 2" descr="http://blsciblogs.baruch.cuny.edu/his1005fall2010/files/2010/10/old9.jpg"/>
          <p:cNvPicPr>
            <a:picLocks noChangeAspect="1" noChangeArrowheads="1"/>
          </p:cNvPicPr>
          <p:nvPr/>
        </p:nvPicPr>
        <p:blipFill>
          <a:blip r:embed="rId5" cstate="print"/>
          <a:srcRect/>
          <a:stretch>
            <a:fillRect/>
          </a:stretch>
        </p:blipFill>
        <p:spPr bwMode="auto">
          <a:xfrm>
            <a:off x="5791200" y="1143000"/>
            <a:ext cx="3053404" cy="2286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anim calcmode="lin" valueType="num">
                                      <p:cBhvr>
                                        <p:cTn id="2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000"/>
                                        <p:tgtEl>
                                          <p:spTgt spid="3">
                                            <p:txEl>
                                              <p:pRg st="4" end="4"/>
                                            </p:txEl>
                                          </p:spTgt>
                                        </p:tgtEl>
                                      </p:cBhvr>
                                    </p:animEffect>
                                    <p:anim calcmode="lin" valueType="num">
                                      <p:cBhvr>
                                        <p:cTn id="2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1000"/>
                                        <p:tgtEl>
                                          <p:spTgt spid="3">
                                            <p:txEl>
                                              <p:pRg st="5" end="5"/>
                                            </p:txEl>
                                          </p:spTgt>
                                        </p:tgtEl>
                                      </p:cBhvr>
                                    </p:animEffect>
                                    <p:anim calcmode="lin" valueType="num">
                                      <p:cBhvr>
                                        <p:cTn id="3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5" end="5"/>
                                            </p:tx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1000"/>
                                        <p:tgtEl>
                                          <p:spTgt spid="3">
                                            <p:txEl>
                                              <p:pRg st="6" end="6"/>
                                            </p:txEl>
                                          </p:spTgt>
                                        </p:tgtEl>
                                      </p:cBhvr>
                                    </p:animEffect>
                                    <p:anim calcmode="lin" valueType="num">
                                      <p:cBhvr>
                                        <p:cTn id="38"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9" dur="1000" fill="hold"/>
                                        <p:tgtEl>
                                          <p:spTgt spid="3">
                                            <p:txEl>
                                              <p:pRg st="6" end="6"/>
                                            </p:txEl>
                                          </p:spTgt>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1000"/>
                                        <p:tgtEl>
                                          <p:spTgt spid="3">
                                            <p:txEl>
                                              <p:pRg st="7" end="7"/>
                                            </p:txEl>
                                          </p:spTgt>
                                        </p:tgtEl>
                                      </p:cBhvr>
                                    </p:animEffect>
                                    <p:anim calcmode="lin" valueType="num">
                                      <p:cBhvr>
                                        <p:cTn id="43"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7" end="7"/>
                                            </p:txEl>
                                          </p:spTgt>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1000"/>
                                        <p:tgtEl>
                                          <p:spTgt spid="3">
                                            <p:txEl>
                                              <p:pRg st="8" end="8"/>
                                            </p:txEl>
                                          </p:spTgt>
                                        </p:tgtEl>
                                      </p:cBhvr>
                                    </p:animEffect>
                                    <p:anim calcmode="lin" valueType="num">
                                      <p:cBhvr>
                                        <p:cTn id="48"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49" dur="1000" fill="hold"/>
                                        <p:tgtEl>
                                          <p:spTgt spid="3">
                                            <p:txEl>
                                              <p:pRg st="8" end="8"/>
                                            </p:txEl>
                                          </p:spTgt>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fade">
                                      <p:cBhvr>
                                        <p:cTn id="52" dur="1000"/>
                                        <p:tgtEl>
                                          <p:spTgt spid="3">
                                            <p:txEl>
                                              <p:pRg st="9" end="9"/>
                                            </p:txEl>
                                          </p:spTgt>
                                        </p:tgtEl>
                                      </p:cBhvr>
                                    </p:animEffect>
                                    <p:anim calcmode="lin" valueType="num">
                                      <p:cBhvr>
                                        <p:cTn id="53"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54" dur="1000" fill="hold"/>
                                        <p:tgtEl>
                                          <p:spTgt spid="3">
                                            <p:txEl>
                                              <p:pRg st="9" end="9"/>
                                            </p:txEl>
                                          </p:spTgt>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Effect transition="in" filter="fade">
                                      <p:cBhvr>
                                        <p:cTn id="57" dur="1000"/>
                                        <p:tgtEl>
                                          <p:spTgt spid="3">
                                            <p:txEl>
                                              <p:pRg st="10" end="10"/>
                                            </p:txEl>
                                          </p:spTgt>
                                        </p:tgtEl>
                                      </p:cBhvr>
                                    </p:animEffect>
                                    <p:anim calcmode="lin" valueType="num">
                                      <p:cBhvr>
                                        <p:cTn id="58"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59" dur="1000" fill="hold"/>
                                        <p:tgtEl>
                                          <p:spTgt spid="3">
                                            <p:txEl>
                                              <p:pRg st="10" end="10"/>
                                            </p:txEl>
                                          </p:spTgt>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3">
                                            <p:txEl>
                                              <p:pRg st="11" end="11"/>
                                            </p:txEl>
                                          </p:spTgt>
                                        </p:tgtEl>
                                        <p:attrNameLst>
                                          <p:attrName>style.visibility</p:attrName>
                                        </p:attrNameLst>
                                      </p:cBhvr>
                                      <p:to>
                                        <p:strVal val="visible"/>
                                      </p:to>
                                    </p:set>
                                    <p:animEffect transition="in" filter="fade">
                                      <p:cBhvr>
                                        <p:cTn id="62" dur="1000"/>
                                        <p:tgtEl>
                                          <p:spTgt spid="3">
                                            <p:txEl>
                                              <p:pRg st="11" end="11"/>
                                            </p:txEl>
                                          </p:spTgt>
                                        </p:tgtEl>
                                      </p:cBhvr>
                                    </p:animEffect>
                                    <p:anim calcmode="lin" valueType="num">
                                      <p:cBhvr>
                                        <p:cTn id="63"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64" dur="1000" fill="hold"/>
                                        <p:tgtEl>
                                          <p:spTgt spid="3">
                                            <p:txEl>
                                              <p:pRg st="11" end="11"/>
                                            </p:txEl>
                                          </p:spTgt>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42" presetClass="entr" presetSubtype="0" fill="hold" nodeType="clickEffect">
                                  <p:stCondLst>
                                    <p:cond delay="0"/>
                                  </p:stCondLst>
                                  <p:childTnLst>
                                    <p:set>
                                      <p:cBhvr>
                                        <p:cTn id="68" dur="1" fill="hold">
                                          <p:stCondLst>
                                            <p:cond delay="0"/>
                                          </p:stCondLst>
                                        </p:cTn>
                                        <p:tgtEl>
                                          <p:spTgt spid="48132"/>
                                        </p:tgtEl>
                                        <p:attrNameLst>
                                          <p:attrName>style.visibility</p:attrName>
                                        </p:attrNameLst>
                                      </p:cBhvr>
                                      <p:to>
                                        <p:strVal val="visible"/>
                                      </p:to>
                                    </p:set>
                                    <p:animEffect transition="in" filter="fade">
                                      <p:cBhvr>
                                        <p:cTn id="69" dur="1000"/>
                                        <p:tgtEl>
                                          <p:spTgt spid="48132"/>
                                        </p:tgtEl>
                                      </p:cBhvr>
                                    </p:animEffect>
                                    <p:anim calcmode="lin" valueType="num">
                                      <p:cBhvr>
                                        <p:cTn id="70" dur="1000" fill="hold"/>
                                        <p:tgtEl>
                                          <p:spTgt spid="48132"/>
                                        </p:tgtEl>
                                        <p:attrNameLst>
                                          <p:attrName>ppt_x</p:attrName>
                                        </p:attrNameLst>
                                      </p:cBhvr>
                                      <p:tavLst>
                                        <p:tav tm="0">
                                          <p:val>
                                            <p:strVal val="#ppt_x"/>
                                          </p:val>
                                        </p:tav>
                                        <p:tav tm="100000">
                                          <p:val>
                                            <p:strVal val="#ppt_x"/>
                                          </p:val>
                                        </p:tav>
                                      </p:tavLst>
                                    </p:anim>
                                    <p:anim calcmode="lin" valueType="num">
                                      <p:cBhvr>
                                        <p:cTn id="71" dur="1000" fill="hold"/>
                                        <p:tgtEl>
                                          <p:spTgt spid="48132"/>
                                        </p:tgtEl>
                                        <p:attrNameLst>
                                          <p:attrName>ppt_y</p:attrName>
                                        </p:attrNameLst>
                                      </p:cBhvr>
                                      <p:tavLst>
                                        <p:tav tm="0">
                                          <p:val>
                                            <p:strVal val="#ppt_y+.1"/>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42" presetClass="entr" presetSubtype="0" fill="hold" nodeType="clickEffect">
                                  <p:stCondLst>
                                    <p:cond delay="0"/>
                                  </p:stCondLst>
                                  <p:childTnLst>
                                    <p:set>
                                      <p:cBhvr>
                                        <p:cTn id="75" dur="1" fill="hold">
                                          <p:stCondLst>
                                            <p:cond delay="0"/>
                                          </p:stCondLst>
                                        </p:cTn>
                                        <p:tgtEl>
                                          <p:spTgt spid="48130"/>
                                        </p:tgtEl>
                                        <p:attrNameLst>
                                          <p:attrName>style.visibility</p:attrName>
                                        </p:attrNameLst>
                                      </p:cBhvr>
                                      <p:to>
                                        <p:strVal val="visible"/>
                                      </p:to>
                                    </p:set>
                                    <p:animEffect transition="in" filter="fade">
                                      <p:cBhvr>
                                        <p:cTn id="76" dur="1000"/>
                                        <p:tgtEl>
                                          <p:spTgt spid="48130"/>
                                        </p:tgtEl>
                                      </p:cBhvr>
                                    </p:animEffect>
                                    <p:anim calcmode="lin" valueType="num">
                                      <p:cBhvr>
                                        <p:cTn id="77" dur="1000" fill="hold"/>
                                        <p:tgtEl>
                                          <p:spTgt spid="48130"/>
                                        </p:tgtEl>
                                        <p:attrNameLst>
                                          <p:attrName>ppt_x</p:attrName>
                                        </p:attrNameLst>
                                      </p:cBhvr>
                                      <p:tavLst>
                                        <p:tav tm="0">
                                          <p:val>
                                            <p:strVal val="#ppt_x"/>
                                          </p:val>
                                        </p:tav>
                                        <p:tav tm="100000">
                                          <p:val>
                                            <p:strVal val="#ppt_x"/>
                                          </p:val>
                                        </p:tav>
                                      </p:tavLst>
                                    </p:anim>
                                    <p:anim calcmode="lin" valueType="num">
                                      <p:cBhvr>
                                        <p:cTn id="78" dur="1000" fill="hold"/>
                                        <p:tgtEl>
                                          <p:spTgt spid="48130"/>
                                        </p:tgtEl>
                                        <p:attrNameLst>
                                          <p:attrName>ppt_y</p:attrName>
                                        </p:attrNameLst>
                                      </p:cBhvr>
                                      <p:tavLst>
                                        <p:tav tm="0">
                                          <p:val>
                                            <p:strVal val="#ppt_y+.1"/>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42" presetClass="entr" presetSubtype="0" fill="hold" nodeType="clickEffect">
                                  <p:stCondLst>
                                    <p:cond delay="0"/>
                                  </p:stCondLst>
                                  <p:childTnLst>
                                    <p:set>
                                      <p:cBhvr>
                                        <p:cTn id="82" dur="1" fill="hold">
                                          <p:stCondLst>
                                            <p:cond delay="0"/>
                                          </p:stCondLst>
                                        </p:cTn>
                                        <p:tgtEl>
                                          <p:spTgt spid="48134"/>
                                        </p:tgtEl>
                                        <p:attrNameLst>
                                          <p:attrName>style.visibility</p:attrName>
                                        </p:attrNameLst>
                                      </p:cBhvr>
                                      <p:to>
                                        <p:strVal val="visible"/>
                                      </p:to>
                                    </p:set>
                                    <p:animEffect transition="in" filter="fade">
                                      <p:cBhvr>
                                        <p:cTn id="83" dur="1000"/>
                                        <p:tgtEl>
                                          <p:spTgt spid="48134"/>
                                        </p:tgtEl>
                                      </p:cBhvr>
                                    </p:animEffect>
                                    <p:anim calcmode="lin" valueType="num">
                                      <p:cBhvr>
                                        <p:cTn id="84" dur="1000" fill="hold"/>
                                        <p:tgtEl>
                                          <p:spTgt spid="48134"/>
                                        </p:tgtEl>
                                        <p:attrNameLst>
                                          <p:attrName>ppt_x</p:attrName>
                                        </p:attrNameLst>
                                      </p:cBhvr>
                                      <p:tavLst>
                                        <p:tav tm="0">
                                          <p:val>
                                            <p:strVal val="#ppt_x"/>
                                          </p:val>
                                        </p:tav>
                                        <p:tav tm="100000">
                                          <p:val>
                                            <p:strVal val="#ppt_x"/>
                                          </p:val>
                                        </p:tav>
                                      </p:tavLst>
                                    </p:anim>
                                    <p:anim calcmode="lin" valueType="num">
                                      <p:cBhvr>
                                        <p:cTn id="85" dur="1000" fill="hold"/>
                                        <p:tgtEl>
                                          <p:spTgt spid="481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7467600" cy="655638"/>
          </a:xfrm>
        </p:spPr>
        <p:txBody>
          <a:bodyPr/>
          <a:lstStyle/>
          <a:p>
            <a:r>
              <a:rPr lang="en-US" dirty="0" smtClean="0"/>
              <a:t>Children in the Workplace</a:t>
            </a:r>
            <a:endParaRPr lang="en-US" dirty="0"/>
          </a:p>
        </p:txBody>
      </p:sp>
      <p:sp>
        <p:nvSpPr>
          <p:cNvPr id="3" name="Content Placeholder 2"/>
          <p:cNvSpPr>
            <a:spLocks noGrp="1"/>
          </p:cNvSpPr>
          <p:nvPr>
            <p:ph sz="quarter" idx="1"/>
          </p:nvPr>
        </p:nvSpPr>
        <p:spPr>
          <a:xfrm>
            <a:off x="457200" y="762000"/>
            <a:ext cx="7467600" cy="5711952"/>
          </a:xfrm>
        </p:spPr>
        <p:txBody>
          <a:bodyPr/>
          <a:lstStyle/>
          <a:p>
            <a:r>
              <a:rPr lang="en-US" u="sng" dirty="0" smtClean="0"/>
              <a:t>Children were used in mines and factories because of their short stature and little hands. They could fit into the tight spots that adults could not. </a:t>
            </a:r>
          </a:p>
          <a:p>
            <a:r>
              <a:rPr lang="en-US" dirty="0" smtClean="0"/>
              <a:t>Children work 12 hours a day. For generally about $132 a year!</a:t>
            </a:r>
          </a:p>
          <a:p>
            <a:r>
              <a:rPr lang="en-US" dirty="0" smtClean="0"/>
              <a:t>Pennsylvania led the nation in child laborers.</a:t>
            </a:r>
            <a:endParaRPr lang="en-US" dirty="0"/>
          </a:p>
        </p:txBody>
      </p:sp>
      <p:pic>
        <p:nvPicPr>
          <p:cNvPr id="50178" name="Picture 2" descr="http://thesocietypages.org/socimages/files/2009/11/empty.jpg"/>
          <p:cNvPicPr>
            <a:picLocks noChangeAspect="1" noChangeArrowheads="1"/>
          </p:cNvPicPr>
          <p:nvPr/>
        </p:nvPicPr>
        <p:blipFill>
          <a:blip r:embed="rId3" cstate="print"/>
          <a:srcRect l="12500" r="14286"/>
          <a:stretch>
            <a:fillRect/>
          </a:stretch>
        </p:blipFill>
        <p:spPr bwMode="auto">
          <a:xfrm>
            <a:off x="152400" y="3581400"/>
            <a:ext cx="3124200" cy="3058529"/>
          </a:xfrm>
          <a:prstGeom prst="rect">
            <a:avLst/>
          </a:prstGeom>
          <a:noFill/>
        </p:spPr>
      </p:pic>
      <p:pic>
        <p:nvPicPr>
          <p:cNvPr id="50180" name="Picture 4" descr="http://markmaynard.com/wp-content/uploads/2011/11/Child_labor.jpg"/>
          <p:cNvPicPr>
            <a:picLocks noChangeAspect="1" noChangeArrowheads="1"/>
          </p:cNvPicPr>
          <p:nvPr/>
        </p:nvPicPr>
        <p:blipFill>
          <a:blip r:embed="rId4" cstate="print"/>
          <a:srcRect/>
          <a:stretch>
            <a:fillRect/>
          </a:stretch>
        </p:blipFill>
        <p:spPr bwMode="auto">
          <a:xfrm>
            <a:off x="3352800" y="3657600"/>
            <a:ext cx="3542944" cy="3032761"/>
          </a:xfrm>
          <a:prstGeom prst="rect">
            <a:avLst/>
          </a:prstGeom>
          <a:noFill/>
        </p:spPr>
      </p:pic>
      <p:pic>
        <p:nvPicPr>
          <p:cNvPr id="50182" name="Picture 6" descr="http://media.salon.com/2011/04/maines_child_labor_mess-460x307.jpg"/>
          <p:cNvPicPr>
            <a:picLocks noChangeAspect="1" noChangeArrowheads="1"/>
          </p:cNvPicPr>
          <p:nvPr/>
        </p:nvPicPr>
        <p:blipFill>
          <a:blip r:embed="rId5" cstate="print"/>
          <a:srcRect l="27826" r="25217"/>
          <a:stretch>
            <a:fillRect/>
          </a:stretch>
        </p:blipFill>
        <p:spPr bwMode="auto">
          <a:xfrm>
            <a:off x="7315200" y="2971800"/>
            <a:ext cx="1682109" cy="239077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0178"/>
                                        </p:tgtEl>
                                        <p:attrNameLst>
                                          <p:attrName>style.visibility</p:attrName>
                                        </p:attrNameLst>
                                      </p:cBhvr>
                                      <p:to>
                                        <p:strVal val="visible"/>
                                      </p:to>
                                    </p:set>
                                    <p:animEffect transition="in" filter="fade">
                                      <p:cBhvr>
                                        <p:cTn id="28" dur="1000"/>
                                        <p:tgtEl>
                                          <p:spTgt spid="50178"/>
                                        </p:tgtEl>
                                      </p:cBhvr>
                                    </p:animEffect>
                                    <p:anim calcmode="lin" valueType="num">
                                      <p:cBhvr>
                                        <p:cTn id="29" dur="1000" fill="hold"/>
                                        <p:tgtEl>
                                          <p:spTgt spid="50178"/>
                                        </p:tgtEl>
                                        <p:attrNameLst>
                                          <p:attrName>ppt_x</p:attrName>
                                        </p:attrNameLst>
                                      </p:cBhvr>
                                      <p:tavLst>
                                        <p:tav tm="0">
                                          <p:val>
                                            <p:strVal val="#ppt_x"/>
                                          </p:val>
                                        </p:tav>
                                        <p:tav tm="100000">
                                          <p:val>
                                            <p:strVal val="#ppt_x"/>
                                          </p:val>
                                        </p:tav>
                                      </p:tavLst>
                                    </p:anim>
                                    <p:anim calcmode="lin" valueType="num">
                                      <p:cBhvr>
                                        <p:cTn id="30" dur="1000" fill="hold"/>
                                        <p:tgtEl>
                                          <p:spTgt spid="5017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50180"/>
                                        </p:tgtEl>
                                        <p:attrNameLst>
                                          <p:attrName>style.visibility</p:attrName>
                                        </p:attrNameLst>
                                      </p:cBhvr>
                                      <p:to>
                                        <p:strVal val="visible"/>
                                      </p:to>
                                    </p:set>
                                    <p:animEffect transition="in" filter="fade">
                                      <p:cBhvr>
                                        <p:cTn id="35" dur="1000"/>
                                        <p:tgtEl>
                                          <p:spTgt spid="50180"/>
                                        </p:tgtEl>
                                      </p:cBhvr>
                                    </p:animEffect>
                                    <p:anim calcmode="lin" valueType="num">
                                      <p:cBhvr>
                                        <p:cTn id="36" dur="1000" fill="hold"/>
                                        <p:tgtEl>
                                          <p:spTgt spid="50180"/>
                                        </p:tgtEl>
                                        <p:attrNameLst>
                                          <p:attrName>ppt_x</p:attrName>
                                        </p:attrNameLst>
                                      </p:cBhvr>
                                      <p:tavLst>
                                        <p:tav tm="0">
                                          <p:val>
                                            <p:strVal val="#ppt_x"/>
                                          </p:val>
                                        </p:tav>
                                        <p:tav tm="100000">
                                          <p:val>
                                            <p:strVal val="#ppt_x"/>
                                          </p:val>
                                        </p:tav>
                                      </p:tavLst>
                                    </p:anim>
                                    <p:anim calcmode="lin" valueType="num">
                                      <p:cBhvr>
                                        <p:cTn id="37" dur="1000" fill="hold"/>
                                        <p:tgtEl>
                                          <p:spTgt spid="50180"/>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50182"/>
                                        </p:tgtEl>
                                        <p:attrNameLst>
                                          <p:attrName>style.visibility</p:attrName>
                                        </p:attrNameLst>
                                      </p:cBhvr>
                                      <p:to>
                                        <p:strVal val="visible"/>
                                      </p:to>
                                    </p:set>
                                    <p:animEffect transition="in" filter="fade">
                                      <p:cBhvr>
                                        <p:cTn id="42" dur="1000"/>
                                        <p:tgtEl>
                                          <p:spTgt spid="50182"/>
                                        </p:tgtEl>
                                      </p:cBhvr>
                                    </p:animEffect>
                                    <p:anim calcmode="lin" valueType="num">
                                      <p:cBhvr>
                                        <p:cTn id="43" dur="1000" fill="hold"/>
                                        <p:tgtEl>
                                          <p:spTgt spid="50182"/>
                                        </p:tgtEl>
                                        <p:attrNameLst>
                                          <p:attrName>ppt_x</p:attrName>
                                        </p:attrNameLst>
                                      </p:cBhvr>
                                      <p:tavLst>
                                        <p:tav tm="0">
                                          <p:val>
                                            <p:strVal val="#ppt_x"/>
                                          </p:val>
                                        </p:tav>
                                        <p:tav tm="100000">
                                          <p:val>
                                            <p:strVal val="#ppt_x"/>
                                          </p:val>
                                        </p:tav>
                                      </p:tavLst>
                                    </p:anim>
                                    <p:anim calcmode="lin" valueType="num">
                                      <p:cBhvr>
                                        <p:cTn id="44" dur="1000" fill="hold"/>
                                        <p:tgtEl>
                                          <p:spTgt spid="501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Age of Big Business in pa</a:t>
            </a:r>
            <a:endParaRPr lang="en-US" dirty="0"/>
          </a:p>
        </p:txBody>
      </p:sp>
      <p:sp>
        <p:nvSpPr>
          <p:cNvPr id="3" name="Content Placeholder 2"/>
          <p:cNvSpPr>
            <a:spLocks noGrp="1"/>
          </p:cNvSpPr>
          <p:nvPr>
            <p:ph sz="quarter" idx="1"/>
          </p:nvPr>
        </p:nvSpPr>
        <p:spPr>
          <a:xfrm>
            <a:off x="457200" y="1600200"/>
            <a:ext cx="4495800" cy="4873752"/>
          </a:xfrm>
        </p:spPr>
        <p:txBody>
          <a:bodyPr>
            <a:normAutofit lnSpcReduction="10000"/>
          </a:bodyPr>
          <a:lstStyle/>
          <a:p>
            <a:r>
              <a:rPr lang="en-US" dirty="0" smtClean="0"/>
              <a:t>Pennsylvania was the perfect setting for big businesses to emerge. We have a </a:t>
            </a:r>
            <a:r>
              <a:rPr lang="en-US" u="sng" dirty="0" smtClean="0"/>
              <a:t>large variety of natural resources </a:t>
            </a:r>
            <a:r>
              <a:rPr lang="en-US" dirty="0" smtClean="0"/>
              <a:t>that allowed many industries to grow and flourish. </a:t>
            </a:r>
          </a:p>
          <a:p>
            <a:r>
              <a:rPr lang="en-US" dirty="0" smtClean="0"/>
              <a:t>Also, at this time there are many </a:t>
            </a:r>
            <a:r>
              <a:rPr lang="en-US" u="sng" dirty="0" smtClean="0"/>
              <a:t>new inventions and ideas </a:t>
            </a:r>
            <a:r>
              <a:rPr lang="en-US" dirty="0" smtClean="0"/>
              <a:t>that would lead to the industrialization that was experienced during this time. </a:t>
            </a:r>
          </a:p>
        </p:txBody>
      </p:sp>
      <p:pic>
        <p:nvPicPr>
          <p:cNvPr id="4098" name="Picture 2" descr="http://postersforthepeople.com/media/catalog/product/cache/1/image/5e06319eda06f020e43594a9c230972d/P/E/PENNSYLVANIA_COAL_MINER_500PX_LOC_1.jpg"/>
          <p:cNvPicPr>
            <a:picLocks noChangeAspect="1" noChangeArrowheads="1"/>
          </p:cNvPicPr>
          <p:nvPr/>
        </p:nvPicPr>
        <p:blipFill>
          <a:blip r:embed="rId3" cstate="print"/>
          <a:srcRect/>
          <a:stretch>
            <a:fillRect/>
          </a:stretch>
        </p:blipFill>
        <p:spPr bwMode="auto">
          <a:xfrm>
            <a:off x="5029200" y="1524000"/>
            <a:ext cx="3171995" cy="402907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7467600" cy="655638"/>
          </a:xfrm>
        </p:spPr>
        <p:txBody>
          <a:bodyPr/>
          <a:lstStyle/>
          <a:p>
            <a:r>
              <a:rPr lang="en-US" dirty="0" smtClean="0"/>
              <a:t>Workers Fight Back</a:t>
            </a:r>
            <a:endParaRPr lang="en-US" dirty="0"/>
          </a:p>
        </p:txBody>
      </p:sp>
      <p:sp>
        <p:nvSpPr>
          <p:cNvPr id="3" name="Content Placeholder 2"/>
          <p:cNvSpPr>
            <a:spLocks noGrp="1"/>
          </p:cNvSpPr>
          <p:nvPr>
            <p:ph sz="quarter" idx="1"/>
          </p:nvPr>
        </p:nvSpPr>
        <p:spPr>
          <a:xfrm>
            <a:off x="457200" y="762000"/>
            <a:ext cx="8001000" cy="5711952"/>
          </a:xfrm>
        </p:spPr>
        <p:txBody>
          <a:bodyPr/>
          <a:lstStyle/>
          <a:p>
            <a:r>
              <a:rPr lang="en-US" u="sng" dirty="0" smtClean="0"/>
              <a:t>Groups of workers joined together to try and improve their conditions. These groups were called Unions. </a:t>
            </a:r>
          </a:p>
          <a:p>
            <a:r>
              <a:rPr lang="en-US" dirty="0" smtClean="0"/>
              <a:t>The reasoning behind Unions was that as a single person you don’t have much power but in a group you could make a difference. </a:t>
            </a:r>
          </a:p>
          <a:p>
            <a:r>
              <a:rPr lang="en-US" dirty="0" smtClean="0"/>
              <a:t>Unions would use Strikes to improve their conditions</a:t>
            </a:r>
            <a:r>
              <a:rPr lang="en-US" u="sng" dirty="0" smtClean="0"/>
              <a:t>. A strike is when workers agree to stop working and refuse to return to work until their demands are met. </a:t>
            </a:r>
            <a:r>
              <a:rPr lang="en-US" dirty="0" smtClean="0"/>
              <a:t>Companies can’t afford to replace workers and they can’t afford to lose money. Companies will then meet the demands of the workers to end the strike. This means that they can get back to work and back to making money!</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7467600" cy="655638"/>
          </a:xfrm>
        </p:spPr>
        <p:txBody>
          <a:bodyPr/>
          <a:lstStyle/>
          <a:p>
            <a:r>
              <a:rPr lang="en-US" dirty="0" smtClean="0"/>
              <a:t>Homestead Strike</a:t>
            </a:r>
            <a:endParaRPr lang="en-US" dirty="0"/>
          </a:p>
        </p:txBody>
      </p:sp>
      <p:sp>
        <p:nvSpPr>
          <p:cNvPr id="3" name="Content Placeholder 2"/>
          <p:cNvSpPr>
            <a:spLocks noGrp="1"/>
          </p:cNvSpPr>
          <p:nvPr>
            <p:ph sz="quarter" idx="1"/>
          </p:nvPr>
        </p:nvSpPr>
        <p:spPr>
          <a:xfrm>
            <a:off x="228600" y="685800"/>
            <a:ext cx="4876800" cy="6400800"/>
          </a:xfrm>
        </p:spPr>
        <p:txBody>
          <a:bodyPr>
            <a:normAutofit fontScale="85000" lnSpcReduction="20000"/>
          </a:bodyPr>
          <a:lstStyle/>
          <a:p>
            <a:r>
              <a:rPr lang="en-US" dirty="0" smtClean="0"/>
              <a:t>Wages were cut for the employees at Carnegie Steel’s Homestead Mill. </a:t>
            </a:r>
          </a:p>
          <a:p>
            <a:r>
              <a:rPr lang="en-US" dirty="0" smtClean="0"/>
              <a:t>Henry Clay Frick made this decision while Carnegie was in Scotland on vacation. However, letters from Carnegie to Frick show that he supported Frick’s actions. </a:t>
            </a:r>
          </a:p>
          <a:p>
            <a:r>
              <a:rPr lang="en-US" dirty="0" smtClean="0"/>
              <a:t>Employees voted to go on strike and Frick closed down the mill. </a:t>
            </a:r>
          </a:p>
          <a:p>
            <a:r>
              <a:rPr lang="en-US" dirty="0" smtClean="0"/>
              <a:t>The Pinkerton Agency was called in by Frick as strikebreakers and a large fence with barbed wire was placed around the mill. The employees called it “Frick’s Fort”. </a:t>
            </a:r>
            <a:r>
              <a:rPr lang="en-US" u="sng" dirty="0" smtClean="0"/>
              <a:t>Scabs were brought in to take the place of the striking workers.</a:t>
            </a:r>
          </a:p>
          <a:p>
            <a:r>
              <a:rPr lang="en-US" dirty="0" smtClean="0"/>
              <a:t>A fight broke out between Pinkerton’s Agents and the strikers. 10 men died – 3 Agents and 7 Striking Employees. </a:t>
            </a:r>
          </a:p>
          <a:p>
            <a:r>
              <a:rPr lang="en-US" dirty="0" smtClean="0"/>
              <a:t>PA militia was called in to restore order.</a:t>
            </a:r>
            <a:endParaRPr lang="en-US" dirty="0"/>
          </a:p>
        </p:txBody>
      </p:sp>
      <p:pic>
        <p:nvPicPr>
          <p:cNvPr id="2050" name="Picture 2" descr="Militia disperses strikers"/>
          <p:cNvPicPr>
            <a:picLocks noChangeAspect="1" noChangeArrowheads="1"/>
          </p:cNvPicPr>
          <p:nvPr/>
        </p:nvPicPr>
        <p:blipFill>
          <a:blip r:embed="rId3" cstate="print"/>
          <a:srcRect/>
          <a:stretch>
            <a:fillRect/>
          </a:stretch>
        </p:blipFill>
        <p:spPr bwMode="auto">
          <a:xfrm>
            <a:off x="5181600" y="228600"/>
            <a:ext cx="3212592" cy="2362200"/>
          </a:xfrm>
          <a:prstGeom prst="rect">
            <a:avLst/>
          </a:prstGeom>
          <a:noFill/>
        </p:spPr>
      </p:pic>
      <p:sp>
        <p:nvSpPr>
          <p:cNvPr id="5" name="Content Placeholder 2"/>
          <p:cNvSpPr txBox="1">
            <a:spLocks/>
          </p:cNvSpPr>
          <p:nvPr/>
        </p:nvSpPr>
        <p:spPr>
          <a:xfrm>
            <a:off x="5181600" y="2743200"/>
            <a:ext cx="3505200" cy="3657600"/>
          </a:xfrm>
          <a:prstGeom prst="rect">
            <a:avLst/>
          </a:prstGeom>
        </p:spPr>
        <p:txBody>
          <a:bodyPr vert="horz">
            <a:normAutofit fontScale="92500" lnSpcReduction="20000"/>
          </a:bodyPr>
          <a:lstStyle/>
          <a:p>
            <a:pPr marL="274320" marR="0" lvl="0" indent="-274320" algn="l" defTabSz="914400" rtl="0" eaLnBrk="1" fontAlgn="auto" latinLnBrk="0" hangingPunct="1">
              <a:lnSpc>
                <a:spcPct val="100000"/>
              </a:lnSpc>
              <a:spcBef>
                <a:spcPts val="600"/>
              </a:spcBef>
              <a:spcAft>
                <a:spcPts val="0"/>
              </a:spcAft>
              <a:buClr>
                <a:schemeClr val="accent1"/>
              </a:buClr>
              <a:buSzPct val="70000"/>
              <a:buFont typeface="Wingdings"/>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This was a big loss for Unionism</a:t>
            </a:r>
          </a:p>
          <a:p>
            <a:pPr marL="274320" marR="0" lvl="0" indent="-274320" algn="l" defTabSz="914400" rtl="0" eaLnBrk="1" fontAlgn="auto" latinLnBrk="0" hangingPunct="1">
              <a:lnSpc>
                <a:spcPct val="100000"/>
              </a:lnSpc>
              <a:spcBef>
                <a:spcPts val="600"/>
              </a:spcBef>
              <a:spcAft>
                <a:spcPts val="0"/>
              </a:spcAft>
              <a:buClr>
                <a:schemeClr val="accent1"/>
              </a:buClr>
              <a:buSzPct val="70000"/>
              <a:buFont typeface="Wingdings"/>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Non Union</a:t>
            </a:r>
            <a:r>
              <a:rPr kumimoji="0" lang="en-US" sz="2400" b="0" i="0" u="none" strike="noStrike" kern="1200" cap="none" spc="0" normalizeH="0" noProof="0" dirty="0" smtClean="0">
                <a:ln>
                  <a:noFill/>
                </a:ln>
                <a:solidFill>
                  <a:schemeClr val="tx1"/>
                </a:solidFill>
                <a:effectLst/>
                <a:uLnTx/>
                <a:uFillTx/>
                <a:latin typeface="+mn-lt"/>
                <a:ea typeface="+mn-ea"/>
                <a:cs typeface="+mn-cs"/>
              </a:rPr>
              <a:t> workers went back to work</a:t>
            </a:r>
          </a:p>
          <a:p>
            <a:pPr marL="274320" marR="0" lvl="0" indent="-274320" algn="l" defTabSz="914400" rtl="0" eaLnBrk="1" fontAlgn="auto" latinLnBrk="0" hangingPunct="1">
              <a:lnSpc>
                <a:spcPct val="100000"/>
              </a:lnSpc>
              <a:spcBef>
                <a:spcPts val="600"/>
              </a:spcBef>
              <a:spcAft>
                <a:spcPts val="0"/>
              </a:spcAft>
              <a:buClr>
                <a:schemeClr val="accent1"/>
              </a:buClr>
              <a:buSzPct val="70000"/>
              <a:buFont typeface="Wingdings"/>
              <a:buChar char=""/>
              <a:tabLst/>
              <a:defRPr/>
            </a:pPr>
            <a:r>
              <a:rPr lang="en-US" sz="2400" u="sng" baseline="0" dirty="0" smtClean="0"/>
              <a:t>Union</a:t>
            </a:r>
            <a:r>
              <a:rPr lang="en-US" sz="2400" u="sng" dirty="0" smtClean="0"/>
              <a:t> workers were blacklisted and couldn’t find work</a:t>
            </a:r>
          </a:p>
          <a:p>
            <a:pPr marL="274320" marR="0" lvl="0" indent="-274320" algn="l" defTabSz="914400" rtl="0" eaLnBrk="1" fontAlgn="auto" latinLnBrk="0" hangingPunct="1">
              <a:lnSpc>
                <a:spcPct val="100000"/>
              </a:lnSpc>
              <a:spcBef>
                <a:spcPts val="600"/>
              </a:spcBef>
              <a:spcAft>
                <a:spcPts val="0"/>
              </a:spcAft>
              <a:buClr>
                <a:schemeClr val="accent1"/>
              </a:buClr>
              <a:buSzPct val="70000"/>
              <a:buFont typeface="Wingdings"/>
              <a:buChar char=""/>
              <a:tabLst/>
              <a:defRPr/>
            </a:pPr>
            <a:r>
              <a:rPr kumimoji="0" lang="en-US" sz="2400" b="0" i="0" u="sng" strike="noStrike" kern="1200" cap="none" spc="0" normalizeH="0" baseline="0" noProof="0" dirty="0" smtClean="0">
                <a:ln>
                  <a:noFill/>
                </a:ln>
                <a:solidFill>
                  <a:schemeClr val="tx1"/>
                </a:solidFill>
                <a:effectLst/>
                <a:uLnTx/>
                <a:uFillTx/>
                <a:latin typeface="+mn-lt"/>
                <a:ea typeface="+mn-ea"/>
                <a:cs typeface="+mn-cs"/>
              </a:rPr>
              <a:t>Wages were cut even more than proposed</a:t>
            </a:r>
          </a:p>
          <a:p>
            <a:pPr marL="274320" marR="0" lvl="0" indent="-274320" algn="l" defTabSz="914400" rtl="0" eaLnBrk="1" fontAlgn="auto" latinLnBrk="0" hangingPunct="1">
              <a:lnSpc>
                <a:spcPct val="100000"/>
              </a:lnSpc>
              <a:spcBef>
                <a:spcPts val="600"/>
              </a:spcBef>
              <a:spcAft>
                <a:spcPts val="0"/>
              </a:spcAft>
              <a:buClr>
                <a:schemeClr val="accent1"/>
              </a:buClr>
              <a:buSzPct val="70000"/>
              <a:buFont typeface="Wingdings"/>
              <a:buChar char=""/>
              <a:tabLst/>
              <a:defRPr/>
            </a:pPr>
            <a:r>
              <a:rPr lang="en-US" sz="2400" u="sng" dirty="0" smtClean="0"/>
              <a:t>The work day was lengthened</a:t>
            </a:r>
            <a:endParaRPr kumimoji="0" lang="en-US" sz="2400" b="0" i="0" u="sng"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1000"/>
                                        <p:tgtEl>
                                          <p:spTgt spid="5"/>
                                        </p:tgtEl>
                                      </p:cBhvr>
                                    </p:animEffect>
                                    <p:anim calcmode="lin" valueType="num">
                                      <p:cBhvr>
                                        <p:cTn id="50" dur="1000" fill="hold"/>
                                        <p:tgtEl>
                                          <p:spTgt spid="5"/>
                                        </p:tgtEl>
                                        <p:attrNameLst>
                                          <p:attrName>ppt_x</p:attrName>
                                        </p:attrNameLst>
                                      </p:cBhvr>
                                      <p:tavLst>
                                        <p:tav tm="0">
                                          <p:val>
                                            <p:strVal val="#ppt_x"/>
                                          </p:val>
                                        </p:tav>
                                        <p:tav tm="100000">
                                          <p:val>
                                            <p:strVal val="#ppt_x"/>
                                          </p:val>
                                        </p:tav>
                                      </p:tavLst>
                                    </p:anim>
                                    <p:anim calcmode="lin" valueType="num">
                                      <p:cBhvr>
                                        <p:cTn id="5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7467600" cy="655638"/>
          </a:xfrm>
        </p:spPr>
        <p:txBody>
          <a:bodyPr/>
          <a:lstStyle/>
          <a:p>
            <a:r>
              <a:rPr lang="en-US" dirty="0" smtClean="0"/>
              <a:t>Achievements of Unions</a:t>
            </a:r>
            <a:endParaRPr lang="en-US" dirty="0"/>
          </a:p>
        </p:txBody>
      </p:sp>
      <p:sp>
        <p:nvSpPr>
          <p:cNvPr id="3" name="Content Placeholder 2"/>
          <p:cNvSpPr>
            <a:spLocks noGrp="1"/>
          </p:cNvSpPr>
          <p:nvPr>
            <p:ph sz="quarter" idx="1"/>
          </p:nvPr>
        </p:nvSpPr>
        <p:spPr>
          <a:xfrm>
            <a:off x="457200" y="1066800"/>
            <a:ext cx="5105400" cy="2895600"/>
          </a:xfrm>
        </p:spPr>
        <p:txBody>
          <a:bodyPr>
            <a:normAutofit lnSpcReduction="10000"/>
          </a:bodyPr>
          <a:lstStyle/>
          <a:p>
            <a:r>
              <a:rPr lang="en-US" dirty="0" smtClean="0"/>
              <a:t>8 hr Work Day/ 38 hr. Work Week</a:t>
            </a:r>
          </a:p>
          <a:p>
            <a:r>
              <a:rPr lang="en-US" dirty="0" smtClean="0"/>
              <a:t>Eliminated Child Labor</a:t>
            </a:r>
          </a:p>
          <a:p>
            <a:r>
              <a:rPr lang="en-US" dirty="0" smtClean="0"/>
              <a:t>Safer Work Conditions</a:t>
            </a:r>
          </a:p>
          <a:p>
            <a:r>
              <a:rPr lang="en-US" dirty="0" smtClean="0"/>
              <a:t>Better and Equal Pay</a:t>
            </a:r>
          </a:p>
          <a:p>
            <a:r>
              <a:rPr lang="en-US" dirty="0" smtClean="0"/>
              <a:t>Paid Holidays and Vacation</a:t>
            </a:r>
          </a:p>
          <a:p>
            <a:r>
              <a:rPr lang="en-US" dirty="0" smtClean="0"/>
              <a:t>Retirement</a:t>
            </a:r>
            <a:endParaRPr lang="en-US" dirty="0"/>
          </a:p>
        </p:txBody>
      </p:sp>
      <p:pic>
        <p:nvPicPr>
          <p:cNvPr id="56322" name="Picture 2" descr="http://ihatebumperstickers.com/files/2009/12/unions.jpg"/>
          <p:cNvPicPr>
            <a:picLocks noChangeAspect="1" noChangeArrowheads="1"/>
          </p:cNvPicPr>
          <p:nvPr/>
        </p:nvPicPr>
        <p:blipFill>
          <a:blip r:embed="rId3" cstate="print"/>
          <a:srcRect l="2920" t="27251" r="6569" b="41606"/>
          <a:stretch>
            <a:fillRect/>
          </a:stretch>
        </p:blipFill>
        <p:spPr bwMode="auto">
          <a:xfrm>
            <a:off x="2514600" y="4763729"/>
            <a:ext cx="6477000" cy="1671484"/>
          </a:xfrm>
          <a:prstGeom prst="rect">
            <a:avLst/>
          </a:prstGeom>
          <a:noFill/>
        </p:spPr>
      </p:pic>
      <p:pic>
        <p:nvPicPr>
          <p:cNvPr id="56324" name="Picture 4" descr="http://2.bp.blogspot.com/-L-tlDX8R-R0/TaA6fXD-bXI/AAAAAAAACcU/b-ac6FUe8Qk/s1600/img112.jpg"/>
          <p:cNvPicPr>
            <a:picLocks noChangeAspect="1" noChangeArrowheads="1"/>
          </p:cNvPicPr>
          <p:nvPr/>
        </p:nvPicPr>
        <p:blipFill>
          <a:blip r:embed="rId4" cstate="print"/>
          <a:srcRect/>
          <a:stretch>
            <a:fillRect/>
          </a:stretch>
        </p:blipFill>
        <p:spPr bwMode="auto">
          <a:xfrm>
            <a:off x="5410200" y="228600"/>
            <a:ext cx="3069049" cy="4114800"/>
          </a:xfrm>
          <a:prstGeom prst="rect">
            <a:avLst/>
          </a:prstGeom>
          <a:noFill/>
        </p:spPr>
      </p:pic>
      <p:pic>
        <p:nvPicPr>
          <p:cNvPr id="56326" name="Picture 6" descr="http://defendingthepublicgood.org/wp-content/uploads/2011/03/United-we-bargain-smaller.jpg"/>
          <p:cNvPicPr>
            <a:picLocks noChangeAspect="1" noChangeArrowheads="1"/>
          </p:cNvPicPr>
          <p:nvPr/>
        </p:nvPicPr>
        <p:blipFill>
          <a:blip r:embed="rId5" cstate="print"/>
          <a:srcRect/>
          <a:stretch>
            <a:fillRect/>
          </a:stretch>
        </p:blipFill>
        <p:spPr bwMode="auto">
          <a:xfrm>
            <a:off x="228600" y="4191000"/>
            <a:ext cx="2133598" cy="213359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56322"/>
                                        </p:tgtEl>
                                        <p:attrNameLst>
                                          <p:attrName>style.visibility</p:attrName>
                                        </p:attrNameLst>
                                      </p:cBhvr>
                                      <p:to>
                                        <p:strVal val="visible"/>
                                      </p:to>
                                    </p:set>
                                    <p:animEffect transition="in" filter="fade">
                                      <p:cBhvr>
                                        <p:cTn id="49" dur="1000"/>
                                        <p:tgtEl>
                                          <p:spTgt spid="56322"/>
                                        </p:tgtEl>
                                      </p:cBhvr>
                                    </p:animEffect>
                                    <p:anim calcmode="lin" valueType="num">
                                      <p:cBhvr>
                                        <p:cTn id="50" dur="1000" fill="hold"/>
                                        <p:tgtEl>
                                          <p:spTgt spid="56322"/>
                                        </p:tgtEl>
                                        <p:attrNameLst>
                                          <p:attrName>ppt_x</p:attrName>
                                        </p:attrNameLst>
                                      </p:cBhvr>
                                      <p:tavLst>
                                        <p:tav tm="0">
                                          <p:val>
                                            <p:strVal val="#ppt_x"/>
                                          </p:val>
                                        </p:tav>
                                        <p:tav tm="100000">
                                          <p:val>
                                            <p:strVal val="#ppt_x"/>
                                          </p:val>
                                        </p:tav>
                                      </p:tavLst>
                                    </p:anim>
                                    <p:anim calcmode="lin" valueType="num">
                                      <p:cBhvr>
                                        <p:cTn id="51" dur="1000" fill="hold"/>
                                        <p:tgtEl>
                                          <p:spTgt spid="56322"/>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56324"/>
                                        </p:tgtEl>
                                        <p:attrNameLst>
                                          <p:attrName>style.visibility</p:attrName>
                                        </p:attrNameLst>
                                      </p:cBhvr>
                                      <p:to>
                                        <p:strVal val="visible"/>
                                      </p:to>
                                    </p:set>
                                    <p:animEffect transition="in" filter="fade">
                                      <p:cBhvr>
                                        <p:cTn id="56" dur="1000"/>
                                        <p:tgtEl>
                                          <p:spTgt spid="56324"/>
                                        </p:tgtEl>
                                      </p:cBhvr>
                                    </p:animEffect>
                                    <p:anim calcmode="lin" valueType="num">
                                      <p:cBhvr>
                                        <p:cTn id="57" dur="1000" fill="hold"/>
                                        <p:tgtEl>
                                          <p:spTgt spid="56324"/>
                                        </p:tgtEl>
                                        <p:attrNameLst>
                                          <p:attrName>ppt_x</p:attrName>
                                        </p:attrNameLst>
                                      </p:cBhvr>
                                      <p:tavLst>
                                        <p:tav tm="0">
                                          <p:val>
                                            <p:strVal val="#ppt_x"/>
                                          </p:val>
                                        </p:tav>
                                        <p:tav tm="100000">
                                          <p:val>
                                            <p:strVal val="#ppt_x"/>
                                          </p:val>
                                        </p:tav>
                                      </p:tavLst>
                                    </p:anim>
                                    <p:anim calcmode="lin" valueType="num">
                                      <p:cBhvr>
                                        <p:cTn id="58" dur="1000" fill="hold"/>
                                        <p:tgtEl>
                                          <p:spTgt spid="56324"/>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56326"/>
                                        </p:tgtEl>
                                        <p:attrNameLst>
                                          <p:attrName>style.visibility</p:attrName>
                                        </p:attrNameLst>
                                      </p:cBhvr>
                                      <p:to>
                                        <p:strVal val="visible"/>
                                      </p:to>
                                    </p:set>
                                    <p:animEffect transition="in" filter="fade">
                                      <p:cBhvr>
                                        <p:cTn id="63" dur="1000"/>
                                        <p:tgtEl>
                                          <p:spTgt spid="56326"/>
                                        </p:tgtEl>
                                      </p:cBhvr>
                                    </p:animEffect>
                                    <p:anim calcmode="lin" valueType="num">
                                      <p:cBhvr>
                                        <p:cTn id="64" dur="1000" fill="hold"/>
                                        <p:tgtEl>
                                          <p:spTgt spid="56326"/>
                                        </p:tgtEl>
                                        <p:attrNameLst>
                                          <p:attrName>ppt_x</p:attrName>
                                        </p:attrNameLst>
                                      </p:cBhvr>
                                      <p:tavLst>
                                        <p:tav tm="0">
                                          <p:val>
                                            <p:strVal val="#ppt_x"/>
                                          </p:val>
                                        </p:tav>
                                        <p:tav tm="100000">
                                          <p:val>
                                            <p:strVal val="#ppt_x"/>
                                          </p:val>
                                        </p:tav>
                                      </p:tavLst>
                                    </p:anim>
                                    <p:anim calcmode="lin" valueType="num">
                                      <p:cBhvr>
                                        <p:cTn id="65" dur="1000" fill="hold"/>
                                        <p:tgtEl>
                                          <p:spTgt spid="563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7467600" cy="808038"/>
          </a:xfrm>
        </p:spPr>
        <p:txBody>
          <a:bodyPr/>
          <a:lstStyle/>
          <a:p>
            <a:r>
              <a:rPr lang="en-US" dirty="0" smtClean="0"/>
              <a:t>Meeting The Needs of The People </a:t>
            </a:r>
            <a:endParaRPr lang="en-US" dirty="0"/>
          </a:p>
        </p:txBody>
      </p:sp>
      <p:sp>
        <p:nvSpPr>
          <p:cNvPr id="3" name="Content Placeholder 2"/>
          <p:cNvSpPr>
            <a:spLocks noGrp="1"/>
          </p:cNvSpPr>
          <p:nvPr>
            <p:ph sz="quarter" idx="1"/>
          </p:nvPr>
        </p:nvSpPr>
        <p:spPr>
          <a:xfrm>
            <a:off x="304800" y="2667000"/>
            <a:ext cx="8305800" cy="3962400"/>
          </a:xfrm>
        </p:spPr>
        <p:txBody>
          <a:bodyPr>
            <a:normAutofit/>
          </a:bodyPr>
          <a:lstStyle/>
          <a:p>
            <a:r>
              <a:rPr lang="en-US" dirty="0" smtClean="0"/>
              <a:t>H.J. Heinz – </a:t>
            </a:r>
            <a:r>
              <a:rPr lang="en-US" u="sng" dirty="0" smtClean="0"/>
              <a:t>Canned Cooked Foods </a:t>
            </a:r>
            <a:r>
              <a:rPr lang="en-US" sz="2000" dirty="0" smtClean="0"/>
              <a:t>(Preserved it Longer)</a:t>
            </a:r>
          </a:p>
          <a:p>
            <a:pPr lvl="1"/>
            <a:r>
              <a:rPr lang="en-US" dirty="0" smtClean="0"/>
              <a:t>People who work all day cannot grow food. Grocery stores start to become more popular. </a:t>
            </a:r>
          </a:p>
          <a:p>
            <a:pPr lvl="1"/>
            <a:r>
              <a:rPr lang="en-US" dirty="0" smtClean="0"/>
              <a:t>Helped workers by offering clean and pleasant working conditions. </a:t>
            </a:r>
          </a:p>
          <a:p>
            <a:pPr lvl="1"/>
            <a:r>
              <a:rPr lang="en-US" dirty="0" smtClean="0"/>
              <a:t>Fought for legislation banning false food labels. </a:t>
            </a:r>
          </a:p>
          <a:p>
            <a:pPr lvl="1"/>
            <a:r>
              <a:rPr lang="en-US" u="sng" dirty="0" smtClean="0"/>
              <a:t>“The Good Provider”</a:t>
            </a:r>
          </a:p>
          <a:p>
            <a:r>
              <a:rPr lang="en-US" dirty="0" smtClean="0"/>
              <a:t>Milton Hershey- </a:t>
            </a:r>
            <a:r>
              <a:rPr lang="en-US" u="sng" dirty="0" smtClean="0"/>
              <a:t>Affordable Chocolate </a:t>
            </a:r>
          </a:p>
          <a:p>
            <a:pPr lvl="1"/>
            <a:r>
              <a:rPr lang="en-US" dirty="0" smtClean="0"/>
              <a:t>Also </a:t>
            </a:r>
            <a:r>
              <a:rPr lang="en-US" u="sng" dirty="0" smtClean="0"/>
              <a:t>helped his workers </a:t>
            </a:r>
            <a:r>
              <a:rPr lang="en-US" dirty="0" smtClean="0"/>
              <a:t>by providing health and life insurance, retirement, and helped workers buy homes. </a:t>
            </a:r>
          </a:p>
          <a:p>
            <a:pPr>
              <a:buNone/>
            </a:pPr>
            <a:endParaRPr lang="en-US" dirty="0"/>
          </a:p>
        </p:txBody>
      </p:sp>
      <p:pic>
        <p:nvPicPr>
          <p:cNvPr id="4" name="Picture 2" descr="http://www.dlib.org/dlib/november05/images/girl_with_bottles-rev.jpg"/>
          <p:cNvPicPr>
            <a:picLocks noChangeAspect="1" noChangeArrowheads="1"/>
          </p:cNvPicPr>
          <p:nvPr/>
        </p:nvPicPr>
        <p:blipFill>
          <a:blip r:embed="rId3" cstate="print"/>
          <a:srcRect/>
          <a:stretch>
            <a:fillRect/>
          </a:stretch>
        </p:blipFill>
        <p:spPr bwMode="auto">
          <a:xfrm>
            <a:off x="304800" y="762000"/>
            <a:ext cx="1766582" cy="1833881"/>
          </a:xfrm>
          <a:prstGeom prst="rect">
            <a:avLst/>
          </a:prstGeom>
          <a:noFill/>
        </p:spPr>
      </p:pic>
      <p:pic>
        <p:nvPicPr>
          <p:cNvPr id="60418" name="Picture 2" descr="http://1.bp.blogspot.com/-1vSvFU3oCWg/TyLf-V5XjOI/AAAAAAAACF8/POoyh41PQ0g/s1600/heinz1910.jpg"/>
          <p:cNvPicPr>
            <a:picLocks noChangeAspect="1" noChangeArrowheads="1"/>
          </p:cNvPicPr>
          <p:nvPr/>
        </p:nvPicPr>
        <p:blipFill>
          <a:blip r:embed="rId4" cstate="print"/>
          <a:srcRect/>
          <a:stretch>
            <a:fillRect/>
          </a:stretch>
        </p:blipFill>
        <p:spPr bwMode="auto">
          <a:xfrm>
            <a:off x="2514600" y="762000"/>
            <a:ext cx="2971800" cy="1846608"/>
          </a:xfrm>
          <a:prstGeom prst="rect">
            <a:avLst/>
          </a:prstGeom>
          <a:noFill/>
        </p:spPr>
      </p:pic>
      <p:pic>
        <p:nvPicPr>
          <p:cNvPr id="60420" name="Picture 4" descr="http://www.shorpy.com/files/images/HersheyBaseballTeamEarly1900s_2.preview.jpg"/>
          <p:cNvPicPr>
            <a:picLocks noChangeAspect="1" noChangeArrowheads="1"/>
          </p:cNvPicPr>
          <p:nvPr/>
        </p:nvPicPr>
        <p:blipFill>
          <a:blip r:embed="rId5" cstate="print"/>
          <a:srcRect/>
          <a:stretch>
            <a:fillRect/>
          </a:stretch>
        </p:blipFill>
        <p:spPr bwMode="auto">
          <a:xfrm>
            <a:off x="5791200" y="685800"/>
            <a:ext cx="2895600" cy="202465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anim calcmode="lin" valueType="num">
                                      <p:cBhvr>
                                        <p:cTn id="2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000"/>
                                        <p:tgtEl>
                                          <p:spTgt spid="3">
                                            <p:txEl>
                                              <p:pRg st="4" end="4"/>
                                            </p:txEl>
                                          </p:spTgt>
                                        </p:tgtEl>
                                      </p:cBhvr>
                                    </p:animEffect>
                                    <p:anim calcmode="lin" valueType="num">
                                      <p:cBhvr>
                                        <p:cTn id="2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3">
                                            <p:txEl>
                                              <p:pRg st="5" end="5"/>
                                            </p:txEl>
                                          </p:spTgt>
                                        </p:tgtEl>
                                        <p:attrNameLst>
                                          <p:attrName>style.visibility</p:attrName>
                                        </p:attrNameLst>
                                      </p:cBhvr>
                                      <p:to>
                                        <p:strVal val="visible"/>
                                      </p:to>
                                    </p:set>
                                    <p:animEffect transition="in" filter="fade">
                                      <p:cBhvr>
                                        <p:cTn id="34" dur="1000"/>
                                        <p:tgtEl>
                                          <p:spTgt spid="3">
                                            <p:txEl>
                                              <p:pRg st="5" end="5"/>
                                            </p:txEl>
                                          </p:spTgt>
                                        </p:tgtEl>
                                      </p:cBhvr>
                                    </p:animEffect>
                                    <p:anim calcmode="lin" valueType="num">
                                      <p:cBhvr>
                                        <p:cTn id="35"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5" end="5"/>
                                            </p:txEl>
                                          </p:spTgt>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3">
                                            <p:txEl>
                                              <p:pRg st="6" end="6"/>
                                            </p:txEl>
                                          </p:spTgt>
                                        </p:tgtEl>
                                        <p:attrNameLst>
                                          <p:attrName>style.visibility</p:attrName>
                                        </p:attrNameLst>
                                      </p:cBhvr>
                                      <p:to>
                                        <p:strVal val="visible"/>
                                      </p:to>
                                    </p:set>
                                    <p:animEffect transition="in" filter="fade">
                                      <p:cBhvr>
                                        <p:cTn id="39" dur="1000"/>
                                        <p:tgtEl>
                                          <p:spTgt spid="3">
                                            <p:txEl>
                                              <p:pRg st="6" end="6"/>
                                            </p:txEl>
                                          </p:spTgt>
                                        </p:tgtEl>
                                      </p:cBhvr>
                                    </p:animEffect>
                                    <p:anim calcmode="lin" valueType="num">
                                      <p:cBhvr>
                                        <p:cTn id="4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nodeType="click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fade">
                                      <p:cBhvr>
                                        <p:cTn id="46" dur="1000"/>
                                        <p:tgtEl>
                                          <p:spTgt spid="4"/>
                                        </p:tgtEl>
                                      </p:cBhvr>
                                    </p:animEffect>
                                    <p:anim calcmode="lin" valueType="num">
                                      <p:cBhvr>
                                        <p:cTn id="47" dur="1000" fill="hold"/>
                                        <p:tgtEl>
                                          <p:spTgt spid="4"/>
                                        </p:tgtEl>
                                        <p:attrNameLst>
                                          <p:attrName>ppt_x</p:attrName>
                                        </p:attrNameLst>
                                      </p:cBhvr>
                                      <p:tavLst>
                                        <p:tav tm="0">
                                          <p:val>
                                            <p:strVal val="#ppt_x"/>
                                          </p:val>
                                        </p:tav>
                                        <p:tav tm="100000">
                                          <p:val>
                                            <p:strVal val="#ppt_x"/>
                                          </p:val>
                                        </p:tav>
                                      </p:tavLst>
                                    </p:anim>
                                    <p:anim calcmode="lin" valueType="num">
                                      <p:cBhvr>
                                        <p:cTn id="4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nodeType="clickEffect">
                                  <p:stCondLst>
                                    <p:cond delay="0"/>
                                  </p:stCondLst>
                                  <p:childTnLst>
                                    <p:set>
                                      <p:cBhvr>
                                        <p:cTn id="52" dur="1" fill="hold">
                                          <p:stCondLst>
                                            <p:cond delay="0"/>
                                          </p:stCondLst>
                                        </p:cTn>
                                        <p:tgtEl>
                                          <p:spTgt spid="60418"/>
                                        </p:tgtEl>
                                        <p:attrNameLst>
                                          <p:attrName>style.visibility</p:attrName>
                                        </p:attrNameLst>
                                      </p:cBhvr>
                                      <p:to>
                                        <p:strVal val="visible"/>
                                      </p:to>
                                    </p:set>
                                    <p:animEffect transition="in" filter="fade">
                                      <p:cBhvr>
                                        <p:cTn id="53" dur="1000"/>
                                        <p:tgtEl>
                                          <p:spTgt spid="60418"/>
                                        </p:tgtEl>
                                      </p:cBhvr>
                                    </p:animEffect>
                                    <p:anim calcmode="lin" valueType="num">
                                      <p:cBhvr>
                                        <p:cTn id="54" dur="1000" fill="hold"/>
                                        <p:tgtEl>
                                          <p:spTgt spid="60418"/>
                                        </p:tgtEl>
                                        <p:attrNameLst>
                                          <p:attrName>ppt_x</p:attrName>
                                        </p:attrNameLst>
                                      </p:cBhvr>
                                      <p:tavLst>
                                        <p:tav tm="0">
                                          <p:val>
                                            <p:strVal val="#ppt_x"/>
                                          </p:val>
                                        </p:tav>
                                        <p:tav tm="100000">
                                          <p:val>
                                            <p:strVal val="#ppt_x"/>
                                          </p:val>
                                        </p:tav>
                                      </p:tavLst>
                                    </p:anim>
                                    <p:anim calcmode="lin" valueType="num">
                                      <p:cBhvr>
                                        <p:cTn id="55" dur="1000" fill="hold"/>
                                        <p:tgtEl>
                                          <p:spTgt spid="60418"/>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nodeType="clickEffect">
                                  <p:stCondLst>
                                    <p:cond delay="0"/>
                                  </p:stCondLst>
                                  <p:childTnLst>
                                    <p:set>
                                      <p:cBhvr>
                                        <p:cTn id="59" dur="1" fill="hold">
                                          <p:stCondLst>
                                            <p:cond delay="0"/>
                                          </p:stCondLst>
                                        </p:cTn>
                                        <p:tgtEl>
                                          <p:spTgt spid="60420"/>
                                        </p:tgtEl>
                                        <p:attrNameLst>
                                          <p:attrName>style.visibility</p:attrName>
                                        </p:attrNameLst>
                                      </p:cBhvr>
                                      <p:to>
                                        <p:strVal val="visible"/>
                                      </p:to>
                                    </p:set>
                                    <p:animEffect transition="in" filter="fade">
                                      <p:cBhvr>
                                        <p:cTn id="60" dur="1000"/>
                                        <p:tgtEl>
                                          <p:spTgt spid="60420"/>
                                        </p:tgtEl>
                                      </p:cBhvr>
                                    </p:animEffect>
                                    <p:anim calcmode="lin" valueType="num">
                                      <p:cBhvr>
                                        <p:cTn id="61" dur="1000" fill="hold"/>
                                        <p:tgtEl>
                                          <p:spTgt spid="60420"/>
                                        </p:tgtEl>
                                        <p:attrNameLst>
                                          <p:attrName>ppt_x</p:attrName>
                                        </p:attrNameLst>
                                      </p:cBhvr>
                                      <p:tavLst>
                                        <p:tav tm="0">
                                          <p:val>
                                            <p:strVal val="#ppt_x"/>
                                          </p:val>
                                        </p:tav>
                                        <p:tav tm="100000">
                                          <p:val>
                                            <p:strVal val="#ppt_x"/>
                                          </p:val>
                                        </p:tav>
                                      </p:tavLst>
                                    </p:anim>
                                    <p:anim calcmode="lin" valueType="num">
                                      <p:cBhvr>
                                        <p:cTn id="62" dur="1000" fill="hold"/>
                                        <p:tgtEl>
                                          <p:spTgt spid="604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7467600" cy="655638"/>
          </a:xfrm>
        </p:spPr>
        <p:txBody>
          <a:bodyPr/>
          <a:lstStyle/>
          <a:p>
            <a:r>
              <a:rPr lang="en-US" dirty="0" smtClean="0"/>
              <a:t>Meeting The Needs of The People </a:t>
            </a:r>
            <a:endParaRPr lang="en-US" dirty="0"/>
          </a:p>
        </p:txBody>
      </p:sp>
      <p:sp>
        <p:nvSpPr>
          <p:cNvPr id="3" name="Content Placeholder 2"/>
          <p:cNvSpPr>
            <a:spLocks noGrp="1"/>
          </p:cNvSpPr>
          <p:nvPr>
            <p:ph sz="quarter" idx="1"/>
          </p:nvPr>
        </p:nvSpPr>
        <p:spPr>
          <a:xfrm>
            <a:off x="228600" y="3276600"/>
            <a:ext cx="8382000" cy="3581400"/>
          </a:xfrm>
        </p:spPr>
        <p:txBody>
          <a:bodyPr>
            <a:normAutofit/>
          </a:bodyPr>
          <a:lstStyle/>
          <a:p>
            <a:r>
              <a:rPr lang="en-US" dirty="0" smtClean="0"/>
              <a:t>John Wanamaker- </a:t>
            </a:r>
            <a:r>
              <a:rPr lang="en-US" u="sng" dirty="0" smtClean="0"/>
              <a:t>Opened the first department store</a:t>
            </a:r>
          </a:p>
          <a:p>
            <a:pPr lvl="1"/>
            <a:r>
              <a:rPr lang="en-US" dirty="0" smtClean="0"/>
              <a:t>1876/Philadelphia</a:t>
            </a:r>
          </a:p>
          <a:p>
            <a:pPr lvl="1"/>
            <a:r>
              <a:rPr lang="en-US" dirty="0" smtClean="0"/>
              <a:t>In a time when people spend most of their day working they like the department store because it saved time to have everything in one store. </a:t>
            </a:r>
          </a:p>
          <a:p>
            <a:r>
              <a:rPr lang="en-US" dirty="0" smtClean="0"/>
              <a:t>Frank Woolworth- </a:t>
            </a:r>
            <a:r>
              <a:rPr lang="en-US" u="sng" dirty="0" smtClean="0"/>
              <a:t>Opened the first “Five and Dime” store</a:t>
            </a:r>
          </a:p>
          <a:p>
            <a:pPr lvl="1"/>
            <a:r>
              <a:rPr lang="en-US" dirty="0" smtClean="0"/>
              <a:t>Low Prices would benefit the many workers who had low wages</a:t>
            </a:r>
          </a:p>
          <a:p>
            <a:pPr>
              <a:buNone/>
            </a:pPr>
            <a:endParaRPr lang="en-US" dirty="0"/>
          </a:p>
        </p:txBody>
      </p:sp>
      <p:pic>
        <p:nvPicPr>
          <p:cNvPr id="62468" name="Picture 4" descr="http://www.pbs.org/wgbh/theymadeamerica/whomade/images/who_wanamaker_image.jpg"/>
          <p:cNvPicPr>
            <a:picLocks noChangeAspect="1" noChangeArrowheads="1"/>
          </p:cNvPicPr>
          <p:nvPr/>
        </p:nvPicPr>
        <p:blipFill>
          <a:blip r:embed="rId3" cstate="print"/>
          <a:srcRect/>
          <a:stretch>
            <a:fillRect/>
          </a:stretch>
        </p:blipFill>
        <p:spPr bwMode="auto">
          <a:xfrm>
            <a:off x="990600" y="838200"/>
            <a:ext cx="2895600" cy="2305757"/>
          </a:xfrm>
          <a:prstGeom prst="rect">
            <a:avLst/>
          </a:prstGeom>
          <a:noFill/>
        </p:spPr>
      </p:pic>
      <p:pic>
        <p:nvPicPr>
          <p:cNvPr id="62470" name="Picture 6" descr="http://zippybites.com/wp-content/uploads/a.117.jpg"/>
          <p:cNvPicPr>
            <a:picLocks noChangeAspect="1" noChangeArrowheads="1"/>
          </p:cNvPicPr>
          <p:nvPr/>
        </p:nvPicPr>
        <p:blipFill>
          <a:blip r:embed="rId4" cstate="print"/>
          <a:srcRect l="25333" r="25333"/>
          <a:stretch>
            <a:fillRect/>
          </a:stretch>
        </p:blipFill>
        <p:spPr bwMode="auto">
          <a:xfrm>
            <a:off x="6685788" y="228600"/>
            <a:ext cx="2255520" cy="3048000"/>
          </a:xfrm>
          <a:prstGeom prst="rect">
            <a:avLst/>
          </a:prstGeom>
          <a:noFill/>
        </p:spPr>
      </p:pic>
      <p:pic>
        <p:nvPicPr>
          <p:cNvPr id="62474" name="Picture 10" descr="http://img.thesun.co.uk/multimedia/archive/00656/SNF2028D_180_656142a.jpg"/>
          <p:cNvPicPr>
            <a:picLocks noChangeAspect="1" noChangeArrowheads="1"/>
          </p:cNvPicPr>
          <p:nvPr/>
        </p:nvPicPr>
        <p:blipFill>
          <a:blip r:embed="rId5" cstate="print"/>
          <a:srcRect/>
          <a:stretch>
            <a:fillRect/>
          </a:stretch>
        </p:blipFill>
        <p:spPr bwMode="auto">
          <a:xfrm>
            <a:off x="5105400" y="838200"/>
            <a:ext cx="1714500" cy="23812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1000"/>
                                        <p:tgtEl>
                                          <p:spTgt spid="3">
                                            <p:txEl>
                                              <p:pRg st="3" end="3"/>
                                            </p:txEl>
                                          </p:spTgt>
                                        </p:tgtEl>
                                      </p:cBhvr>
                                    </p:animEffect>
                                    <p:anim calcmode="lin" valueType="num">
                                      <p:cBhvr>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fade">
                                      <p:cBhvr>
                                        <p:cTn id="29" dur="1000"/>
                                        <p:tgtEl>
                                          <p:spTgt spid="3">
                                            <p:txEl>
                                              <p:pRg st="4" end="4"/>
                                            </p:txEl>
                                          </p:spTgt>
                                        </p:tgtEl>
                                      </p:cBhvr>
                                    </p:animEffect>
                                    <p:anim calcmode="lin" valueType="num">
                                      <p:cBhvr>
                                        <p:cTn id="3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2468"/>
                                        </p:tgtEl>
                                        <p:attrNameLst>
                                          <p:attrName>style.visibility</p:attrName>
                                        </p:attrNameLst>
                                      </p:cBhvr>
                                      <p:to>
                                        <p:strVal val="visible"/>
                                      </p:to>
                                    </p:set>
                                    <p:animEffect transition="in" filter="fade">
                                      <p:cBhvr>
                                        <p:cTn id="36" dur="1000"/>
                                        <p:tgtEl>
                                          <p:spTgt spid="62468"/>
                                        </p:tgtEl>
                                      </p:cBhvr>
                                    </p:animEffect>
                                    <p:anim calcmode="lin" valueType="num">
                                      <p:cBhvr>
                                        <p:cTn id="37" dur="1000" fill="hold"/>
                                        <p:tgtEl>
                                          <p:spTgt spid="62468"/>
                                        </p:tgtEl>
                                        <p:attrNameLst>
                                          <p:attrName>ppt_x</p:attrName>
                                        </p:attrNameLst>
                                      </p:cBhvr>
                                      <p:tavLst>
                                        <p:tav tm="0">
                                          <p:val>
                                            <p:strVal val="#ppt_x"/>
                                          </p:val>
                                        </p:tav>
                                        <p:tav tm="100000">
                                          <p:val>
                                            <p:strVal val="#ppt_x"/>
                                          </p:val>
                                        </p:tav>
                                      </p:tavLst>
                                    </p:anim>
                                    <p:anim calcmode="lin" valueType="num">
                                      <p:cBhvr>
                                        <p:cTn id="38" dur="1000" fill="hold"/>
                                        <p:tgtEl>
                                          <p:spTgt spid="62468"/>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2474"/>
                                        </p:tgtEl>
                                        <p:attrNameLst>
                                          <p:attrName>style.visibility</p:attrName>
                                        </p:attrNameLst>
                                      </p:cBhvr>
                                      <p:to>
                                        <p:strVal val="visible"/>
                                      </p:to>
                                    </p:set>
                                    <p:animEffect transition="in" filter="fade">
                                      <p:cBhvr>
                                        <p:cTn id="43" dur="1000"/>
                                        <p:tgtEl>
                                          <p:spTgt spid="62474"/>
                                        </p:tgtEl>
                                      </p:cBhvr>
                                    </p:animEffect>
                                    <p:anim calcmode="lin" valueType="num">
                                      <p:cBhvr>
                                        <p:cTn id="44" dur="1000" fill="hold"/>
                                        <p:tgtEl>
                                          <p:spTgt spid="62474"/>
                                        </p:tgtEl>
                                        <p:attrNameLst>
                                          <p:attrName>ppt_x</p:attrName>
                                        </p:attrNameLst>
                                      </p:cBhvr>
                                      <p:tavLst>
                                        <p:tav tm="0">
                                          <p:val>
                                            <p:strVal val="#ppt_x"/>
                                          </p:val>
                                        </p:tav>
                                        <p:tav tm="100000">
                                          <p:val>
                                            <p:strVal val="#ppt_x"/>
                                          </p:val>
                                        </p:tav>
                                      </p:tavLst>
                                    </p:anim>
                                    <p:anim calcmode="lin" valueType="num">
                                      <p:cBhvr>
                                        <p:cTn id="45" dur="1000" fill="hold"/>
                                        <p:tgtEl>
                                          <p:spTgt spid="62474"/>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62470"/>
                                        </p:tgtEl>
                                        <p:attrNameLst>
                                          <p:attrName>style.visibility</p:attrName>
                                        </p:attrNameLst>
                                      </p:cBhvr>
                                      <p:to>
                                        <p:strVal val="visible"/>
                                      </p:to>
                                    </p:set>
                                    <p:animEffect transition="in" filter="fade">
                                      <p:cBhvr>
                                        <p:cTn id="48" dur="1000"/>
                                        <p:tgtEl>
                                          <p:spTgt spid="62470"/>
                                        </p:tgtEl>
                                      </p:cBhvr>
                                    </p:animEffect>
                                    <p:anim calcmode="lin" valueType="num">
                                      <p:cBhvr>
                                        <p:cTn id="49" dur="1000" fill="hold"/>
                                        <p:tgtEl>
                                          <p:spTgt spid="62470"/>
                                        </p:tgtEl>
                                        <p:attrNameLst>
                                          <p:attrName>ppt_x</p:attrName>
                                        </p:attrNameLst>
                                      </p:cBhvr>
                                      <p:tavLst>
                                        <p:tav tm="0">
                                          <p:val>
                                            <p:strVal val="#ppt_x"/>
                                          </p:val>
                                        </p:tav>
                                        <p:tav tm="100000">
                                          <p:val>
                                            <p:strVal val="#ppt_x"/>
                                          </p:val>
                                        </p:tav>
                                      </p:tavLst>
                                    </p:anim>
                                    <p:anim calcmode="lin" valueType="num">
                                      <p:cBhvr>
                                        <p:cTn id="50" dur="1000" fill="hold"/>
                                        <p:tgtEl>
                                          <p:spTgt spid="624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7467600" cy="731838"/>
          </a:xfrm>
        </p:spPr>
        <p:txBody>
          <a:bodyPr/>
          <a:lstStyle/>
          <a:p>
            <a:r>
              <a:rPr lang="en-US" dirty="0" smtClean="0"/>
              <a:t>Centennial Exhibition</a:t>
            </a:r>
            <a:endParaRPr lang="en-US" dirty="0"/>
          </a:p>
        </p:txBody>
      </p:sp>
      <p:sp>
        <p:nvSpPr>
          <p:cNvPr id="3" name="Content Placeholder 2"/>
          <p:cNvSpPr>
            <a:spLocks noGrp="1"/>
          </p:cNvSpPr>
          <p:nvPr>
            <p:ph sz="quarter" idx="1"/>
          </p:nvPr>
        </p:nvSpPr>
        <p:spPr>
          <a:xfrm>
            <a:off x="4419600" y="685800"/>
            <a:ext cx="4343400" cy="5943600"/>
          </a:xfrm>
        </p:spPr>
        <p:txBody>
          <a:bodyPr>
            <a:normAutofit lnSpcReduction="10000"/>
          </a:bodyPr>
          <a:lstStyle/>
          <a:p>
            <a:r>
              <a:rPr lang="en-US" u="sng" dirty="0" smtClean="0"/>
              <a:t>Celebrating 100 Years of Independence in America</a:t>
            </a:r>
          </a:p>
          <a:p>
            <a:r>
              <a:rPr lang="en-US" dirty="0" smtClean="0"/>
              <a:t>Proud of Past – Hopeful for the Future. </a:t>
            </a:r>
          </a:p>
          <a:p>
            <a:r>
              <a:rPr lang="en-US" u="sng" dirty="0" smtClean="0"/>
              <a:t>A time to show off new inventions. </a:t>
            </a:r>
          </a:p>
          <a:p>
            <a:r>
              <a:rPr lang="en-US" dirty="0" smtClean="0"/>
              <a:t>Lasted from May to Nov. </a:t>
            </a:r>
          </a:p>
          <a:p>
            <a:r>
              <a:rPr lang="en-US" dirty="0" smtClean="0"/>
              <a:t>8 Million Visitors</a:t>
            </a:r>
          </a:p>
          <a:p>
            <a:r>
              <a:rPr lang="en-US" dirty="0" smtClean="0"/>
              <a:t>Hall of Machinery –</a:t>
            </a:r>
          </a:p>
          <a:p>
            <a:pPr lvl="1"/>
            <a:r>
              <a:rPr lang="en-US" dirty="0" smtClean="0"/>
              <a:t>Telephone</a:t>
            </a:r>
          </a:p>
          <a:p>
            <a:pPr lvl="1"/>
            <a:r>
              <a:rPr lang="en-US" dirty="0" smtClean="0"/>
              <a:t>Typewriter </a:t>
            </a:r>
          </a:p>
          <a:p>
            <a:pPr lvl="1"/>
            <a:r>
              <a:rPr lang="en-US" dirty="0" smtClean="0"/>
              <a:t>Electric Lights</a:t>
            </a:r>
          </a:p>
          <a:p>
            <a:r>
              <a:rPr lang="en-US" dirty="0" smtClean="0"/>
              <a:t>Women’s Building–</a:t>
            </a:r>
          </a:p>
          <a:p>
            <a:pPr lvl="1"/>
            <a:r>
              <a:rPr lang="en-US" dirty="0" smtClean="0"/>
              <a:t>Women operating machines</a:t>
            </a:r>
          </a:p>
          <a:p>
            <a:pPr lvl="1"/>
            <a:r>
              <a:rPr lang="en-US" dirty="0" smtClean="0"/>
              <a:t>Printing women’s rights pamphlets</a:t>
            </a:r>
          </a:p>
          <a:p>
            <a:pPr lvl="1">
              <a:buNone/>
            </a:pPr>
            <a:endParaRPr lang="en-US" dirty="0" smtClean="0"/>
          </a:p>
          <a:p>
            <a:pPr lvl="1">
              <a:buNone/>
            </a:pPr>
            <a:endParaRPr lang="en-US" dirty="0"/>
          </a:p>
        </p:txBody>
      </p:sp>
      <p:pic>
        <p:nvPicPr>
          <p:cNvPr id="66562" name="Picture 2" descr="http://www.lcpimages.org/centennial/img/Am1876UniStaCen-52009-O-6.jpg"/>
          <p:cNvPicPr>
            <a:picLocks noChangeAspect="1" noChangeArrowheads="1"/>
          </p:cNvPicPr>
          <p:nvPr/>
        </p:nvPicPr>
        <p:blipFill>
          <a:blip r:embed="rId3" cstate="print"/>
          <a:srcRect/>
          <a:stretch>
            <a:fillRect/>
          </a:stretch>
        </p:blipFill>
        <p:spPr bwMode="auto">
          <a:xfrm>
            <a:off x="7746950" y="3352800"/>
            <a:ext cx="1397050" cy="2209800"/>
          </a:xfrm>
          <a:prstGeom prst="rect">
            <a:avLst/>
          </a:prstGeom>
          <a:noFill/>
        </p:spPr>
      </p:pic>
      <p:pic>
        <p:nvPicPr>
          <p:cNvPr id="66564" name="Picture 4" descr="http://www.bc.edu/bc_org/avp/cas/fnart/fa267/1876/1876_setup.jpg"/>
          <p:cNvPicPr>
            <a:picLocks noChangeAspect="1" noChangeArrowheads="1"/>
          </p:cNvPicPr>
          <p:nvPr/>
        </p:nvPicPr>
        <p:blipFill>
          <a:blip r:embed="rId4" cstate="print"/>
          <a:srcRect/>
          <a:stretch>
            <a:fillRect/>
          </a:stretch>
        </p:blipFill>
        <p:spPr bwMode="auto">
          <a:xfrm>
            <a:off x="228600" y="4038600"/>
            <a:ext cx="4055432" cy="2590800"/>
          </a:xfrm>
          <a:prstGeom prst="rect">
            <a:avLst/>
          </a:prstGeom>
          <a:noFill/>
        </p:spPr>
      </p:pic>
      <p:pic>
        <p:nvPicPr>
          <p:cNvPr id="66568" name="Picture 8" descr="http://prints.encore-editions.com/500/0/machinery-hall-grand-united-states-centennial-exhibition-1876-fairmount-park-philadelphia.jpg"/>
          <p:cNvPicPr>
            <a:picLocks noChangeAspect="1" noChangeArrowheads="1"/>
          </p:cNvPicPr>
          <p:nvPr/>
        </p:nvPicPr>
        <p:blipFill>
          <a:blip r:embed="rId5" cstate="print"/>
          <a:srcRect/>
          <a:stretch>
            <a:fillRect/>
          </a:stretch>
        </p:blipFill>
        <p:spPr bwMode="auto">
          <a:xfrm>
            <a:off x="198294" y="838200"/>
            <a:ext cx="4221306" cy="2971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3">
                                            <p:txEl>
                                              <p:pRg st="6" end="6"/>
                                            </p:txEl>
                                          </p:spTgt>
                                        </p:tgtEl>
                                        <p:attrNameLst>
                                          <p:attrName>style.visibility</p:attrName>
                                        </p:attrNameLst>
                                      </p:cBhvr>
                                      <p:to>
                                        <p:strVal val="visible"/>
                                      </p:to>
                                    </p:set>
                                    <p:animEffect transition="in" filter="fade">
                                      <p:cBhvr>
                                        <p:cTn id="47" dur="1000"/>
                                        <p:tgtEl>
                                          <p:spTgt spid="3">
                                            <p:txEl>
                                              <p:pRg st="6" end="6"/>
                                            </p:txEl>
                                          </p:spTgt>
                                        </p:tgtEl>
                                      </p:cBhvr>
                                    </p:animEffect>
                                    <p:anim calcmode="lin" valueType="num">
                                      <p:cBhvr>
                                        <p:cTn id="48"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9" dur="1000" fill="hold"/>
                                        <p:tgtEl>
                                          <p:spTgt spid="3">
                                            <p:txEl>
                                              <p:pRg st="6" end="6"/>
                                            </p:txEl>
                                          </p:spTgt>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3">
                                            <p:txEl>
                                              <p:pRg st="7" end="7"/>
                                            </p:txEl>
                                          </p:spTgt>
                                        </p:tgtEl>
                                        <p:attrNameLst>
                                          <p:attrName>style.visibility</p:attrName>
                                        </p:attrNameLst>
                                      </p:cBhvr>
                                      <p:to>
                                        <p:strVal val="visible"/>
                                      </p:to>
                                    </p:set>
                                    <p:animEffect transition="in" filter="fade">
                                      <p:cBhvr>
                                        <p:cTn id="52" dur="1000"/>
                                        <p:tgtEl>
                                          <p:spTgt spid="3">
                                            <p:txEl>
                                              <p:pRg st="7" end="7"/>
                                            </p:txEl>
                                          </p:spTgt>
                                        </p:tgtEl>
                                      </p:cBhvr>
                                    </p:animEffect>
                                    <p:anim calcmode="lin" valueType="num">
                                      <p:cBhvr>
                                        <p:cTn id="53"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4" dur="1000" fill="hold"/>
                                        <p:tgtEl>
                                          <p:spTgt spid="3">
                                            <p:txEl>
                                              <p:pRg st="7" end="7"/>
                                            </p:txEl>
                                          </p:spTgt>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3">
                                            <p:txEl>
                                              <p:pRg st="8" end="8"/>
                                            </p:txEl>
                                          </p:spTgt>
                                        </p:tgtEl>
                                        <p:attrNameLst>
                                          <p:attrName>style.visibility</p:attrName>
                                        </p:attrNameLst>
                                      </p:cBhvr>
                                      <p:to>
                                        <p:strVal val="visible"/>
                                      </p:to>
                                    </p:set>
                                    <p:animEffect transition="in" filter="fade">
                                      <p:cBhvr>
                                        <p:cTn id="57" dur="1000"/>
                                        <p:tgtEl>
                                          <p:spTgt spid="3">
                                            <p:txEl>
                                              <p:pRg st="8" end="8"/>
                                            </p:txEl>
                                          </p:spTgt>
                                        </p:tgtEl>
                                      </p:cBhvr>
                                    </p:animEffect>
                                    <p:anim calcmode="lin" valueType="num">
                                      <p:cBhvr>
                                        <p:cTn id="58"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59"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grpId="0" nodeType="clickEffect">
                                  <p:stCondLst>
                                    <p:cond delay="0"/>
                                  </p:stCondLst>
                                  <p:childTnLst>
                                    <p:set>
                                      <p:cBhvr>
                                        <p:cTn id="63" dur="1" fill="hold">
                                          <p:stCondLst>
                                            <p:cond delay="0"/>
                                          </p:stCondLst>
                                        </p:cTn>
                                        <p:tgtEl>
                                          <p:spTgt spid="3">
                                            <p:txEl>
                                              <p:pRg st="9" end="9"/>
                                            </p:txEl>
                                          </p:spTgt>
                                        </p:tgtEl>
                                        <p:attrNameLst>
                                          <p:attrName>style.visibility</p:attrName>
                                        </p:attrNameLst>
                                      </p:cBhvr>
                                      <p:to>
                                        <p:strVal val="visible"/>
                                      </p:to>
                                    </p:set>
                                    <p:animEffect transition="in" filter="fade">
                                      <p:cBhvr>
                                        <p:cTn id="64" dur="1000"/>
                                        <p:tgtEl>
                                          <p:spTgt spid="3">
                                            <p:txEl>
                                              <p:pRg st="9" end="9"/>
                                            </p:txEl>
                                          </p:spTgt>
                                        </p:tgtEl>
                                      </p:cBhvr>
                                    </p:animEffect>
                                    <p:anim calcmode="lin" valueType="num">
                                      <p:cBhvr>
                                        <p:cTn id="65"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66" dur="1000" fill="hold"/>
                                        <p:tgtEl>
                                          <p:spTgt spid="3">
                                            <p:txEl>
                                              <p:pRg st="9" end="9"/>
                                            </p:txEl>
                                          </p:spTgt>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3">
                                            <p:txEl>
                                              <p:pRg st="10" end="10"/>
                                            </p:txEl>
                                          </p:spTgt>
                                        </p:tgtEl>
                                        <p:attrNameLst>
                                          <p:attrName>style.visibility</p:attrName>
                                        </p:attrNameLst>
                                      </p:cBhvr>
                                      <p:to>
                                        <p:strVal val="visible"/>
                                      </p:to>
                                    </p:set>
                                    <p:animEffect transition="in" filter="fade">
                                      <p:cBhvr>
                                        <p:cTn id="69" dur="1000"/>
                                        <p:tgtEl>
                                          <p:spTgt spid="3">
                                            <p:txEl>
                                              <p:pRg st="10" end="10"/>
                                            </p:txEl>
                                          </p:spTgt>
                                        </p:tgtEl>
                                      </p:cBhvr>
                                    </p:animEffect>
                                    <p:anim calcmode="lin" valueType="num">
                                      <p:cBhvr>
                                        <p:cTn id="70"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71" dur="1000" fill="hold"/>
                                        <p:tgtEl>
                                          <p:spTgt spid="3">
                                            <p:txEl>
                                              <p:pRg st="10" end="10"/>
                                            </p:txEl>
                                          </p:spTgt>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3">
                                            <p:txEl>
                                              <p:pRg st="11" end="11"/>
                                            </p:txEl>
                                          </p:spTgt>
                                        </p:tgtEl>
                                        <p:attrNameLst>
                                          <p:attrName>style.visibility</p:attrName>
                                        </p:attrNameLst>
                                      </p:cBhvr>
                                      <p:to>
                                        <p:strVal val="visible"/>
                                      </p:to>
                                    </p:set>
                                    <p:animEffect transition="in" filter="fade">
                                      <p:cBhvr>
                                        <p:cTn id="74" dur="1000"/>
                                        <p:tgtEl>
                                          <p:spTgt spid="3">
                                            <p:txEl>
                                              <p:pRg st="11" end="11"/>
                                            </p:txEl>
                                          </p:spTgt>
                                        </p:tgtEl>
                                      </p:cBhvr>
                                    </p:animEffect>
                                    <p:anim calcmode="lin" valueType="num">
                                      <p:cBhvr>
                                        <p:cTn id="75"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76" dur="1000" fill="hold"/>
                                        <p:tgtEl>
                                          <p:spTgt spid="3">
                                            <p:txEl>
                                              <p:pRg st="11" end="1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7467600" cy="731838"/>
          </a:xfrm>
        </p:spPr>
        <p:txBody>
          <a:bodyPr/>
          <a:lstStyle/>
          <a:p>
            <a:r>
              <a:rPr lang="en-US" dirty="0" smtClean="0"/>
              <a:t>Johnstown Flood</a:t>
            </a:r>
            <a:endParaRPr lang="en-US" dirty="0"/>
          </a:p>
        </p:txBody>
      </p:sp>
      <p:sp>
        <p:nvSpPr>
          <p:cNvPr id="3" name="Content Placeholder 2"/>
          <p:cNvSpPr>
            <a:spLocks noGrp="1"/>
          </p:cNvSpPr>
          <p:nvPr>
            <p:ph sz="quarter" idx="1"/>
          </p:nvPr>
        </p:nvSpPr>
        <p:spPr>
          <a:xfrm>
            <a:off x="228600" y="685800"/>
            <a:ext cx="5715000" cy="6400800"/>
          </a:xfrm>
        </p:spPr>
        <p:txBody>
          <a:bodyPr>
            <a:normAutofit fontScale="92500" lnSpcReduction="10000"/>
          </a:bodyPr>
          <a:lstStyle/>
          <a:p>
            <a:r>
              <a:rPr lang="en-US" dirty="0" smtClean="0"/>
              <a:t>Johnstown, PA</a:t>
            </a:r>
          </a:p>
          <a:p>
            <a:r>
              <a:rPr lang="en-US" dirty="0" smtClean="0"/>
              <a:t>South Fork Dam created for the Main Line Canal, flooded. It had been transformed into a lake for fishing by the South Fork Fishing and Hunting Club. This club was for the rich and elite industrialist of the time, including Frick, Mellon, and Carnegie. </a:t>
            </a:r>
          </a:p>
          <a:p>
            <a:r>
              <a:rPr lang="en-US" dirty="0" smtClean="0"/>
              <a:t>The upkeep of the dam was not maintained which contributed to the flooding of the dam. </a:t>
            </a:r>
          </a:p>
          <a:p>
            <a:r>
              <a:rPr lang="en-US" dirty="0" smtClean="0"/>
              <a:t>The 450 acre lake emptied in 36 minutes! There was a 40 ft. wave that wiped out towns, killing 2,200 people. 1,000 people were missing and there were millions of dollars in damage. </a:t>
            </a:r>
          </a:p>
          <a:p>
            <a:r>
              <a:rPr lang="en-US" u="sng" dirty="0" smtClean="0"/>
              <a:t>Clara Barton created the 1</a:t>
            </a:r>
            <a:r>
              <a:rPr lang="en-US" u="sng" baseline="30000" dirty="0" smtClean="0"/>
              <a:t>st</a:t>
            </a:r>
            <a:r>
              <a:rPr lang="en-US" u="sng" dirty="0" smtClean="0"/>
              <a:t> Red Cross Relief Center to help the people of Johnstown. </a:t>
            </a:r>
            <a:endParaRPr lang="en-US" u="sng" dirty="0"/>
          </a:p>
        </p:txBody>
      </p:sp>
      <p:sp>
        <p:nvSpPr>
          <p:cNvPr id="64514" name="AutoShape 2" descr="data:image/jpeg;base64,/9j/4AAQSkZJRgABAQAAAQABAAD/2wCEAAkGBhQSEBQUEhIUFRUUFhYWFBgXGBcbFhYaGBcXGBYZFRsYGyYeGxkjGhQXHy8gIygpLCwsGB4xNTAqNSYrLCkBCQoKDAwNDQwMFCkYFBgpKSkpKSkpKSkpKSkpKSkpKSkpKSkpKSkpKSkpKSkpKSkpKSkpKSkpKSkpKSkpKSkpKf/AABEIAMgA4AMBIgACEQEDEQH/xAAcAAABBQEBAQAAAAAAAAAAAAAFAAEDBAYCBwj/xABBEAACAQMDAgQEAwYEBAUFAAABAhEAAyEEEjEFQQYTIlEyYXGBFJGhByNCwdHwUmKx4TNTkvEVJEOCwhYXY3KT/8QAFQEBAQAAAAAAAAAAAAAAAAAAAAH/xAAVEQEBAAAAAAAAAAAAAAAAAAAAAf/aAAwDAQACEQMRAD8A09huMUY0Vug+izFHtJQEtOKvW1qtp1q0tB0BSNPFJjQck01OaaaBppE09NQIU9ICnigYikop6S0HQWkRTilFA1IinpUHNKnpCgekRSpUDU4pAU4oGNMTTkUooOKjuGpqgv0GI6YlHdMKCdPEDNGtK4oCtgVaWqlh6toaDukaQNI0HJFc13XJFA1KnilFAhXQphT0CpxTU9A4p6akaBGlTUqDqKaKVPFA1PSFPFA1OKalQI0wro01Axqrq+KtRVbVjFBjdHbkCjOktChmkGBRbTGgI2Uq2lV9PVkUHVI09KKDkiuSK7piKDmlFdRSigaKVPSoFFPFIUqBU1PSoFSinpwaBhSp4pEUCApUhTig5NIU9KgeuSKelQcTUV4YNTMKiu8Ggx+iPFFtNWT0PVW/y/396L6Tq7f4V/Wg1NirK0D0/WOPSPzoha6hPb9aC/T1UXWD+zUo1FBIaauPNpvPoOwaeovOFOLwoJDT1ELorrzRQdilFcG8ByarP1i0DBce/vQXaY0NbxDaBiSR3IBgVE/iRMQrH3nGPl96AxSoKfEy4hG+Yxn5AzTHxKP+Wf8AqFAcFOaF2+uKf4W7e1dN1tY4PyoCNNNDW60vsf0od1LxhbsKDcZVmNomS30+XzoNGDTg15rrv2opvDWz6AxAXuxjk4gCYj61X65+1QGztsFvMfBkRsH8Wfeg9RW4CJBBB4iq+q16Wxud1UfM14yfHV829huMqsQTtOYgyJ7Cq/8A4qSsE47D+f1zQeq6jxjaj92S3zIgH86q9Q8WooJ2n4ZH+8153pNaDxz3+nf+Q+9Ta7Uk2j7/AK/OgDaK8QCZI+5ojoeru38Rxjmhdlvcf0+9d6a4E4iOc/3gUGo03UnAHqNFLPVnAyZrL6bVCexNEtL1K2WKlSSACdp4n/2mgPjr7CIA5GflUq9YuNOT9KGae5bb+DUfYKf/AI0V0/l/4NTn/wDGKBL1G4JO4yZH6Ux1bY9R9+asE2/+Xqf/AOY/rQ3XMF27LWoMt6t1rkf5YPPHOKCz+J7lvmTPNWLetgfH+vvms11J1NydupUAYVkQAROR6vnT6C8zH1bxH8ICdjAI9Xt+tBoX62RwzH74rgdYck+qlo9HbbLO42hTBVT/AKNkGuk01pZC3H+fpH9aCrc1ZY+q4Sc4rldQsfr96ZtPaH/M/wClR/8AKuSqRgN+gPFB2Ly+1MdWBgKPrUexf836UwVJyGjtkfrigsfi8Axn+4p/x2ccUkWziVbj3qW15P8AgH3/AO9BHf6mttGuNG1AWY+wHue3+9eban9pV5rrOp2qY2ocrHefma0Xjnxbp30V21p4beVUsqegEMpYAnJmOwryprJ/OgL9a8X6jU3CWuELiFSVQRwds8/WqLa12PqJMTEnH2qpct9/qPyj+oqVrDCCQRuEj59qCUXs13b1EnnvFcHSEHaQZMQO+ePzmptN01mfZG0yZ3Y+360EyarB9+flj/arNu6SJnkjn5yaq3NGbb7XiQOxwfnNaTw90wOCSq4ZCS0/OYA/1NBV0N8zj7Vd6re9IgRM/aj1zw2AdyvyTCxiJ4x/Sq3VfDwhix44C/1oAdtlNl1K+uQQ2cL3/lVMIduQYOBXW2obqdvvQFNBfvWHF0L/AOmeYHpPwn8x+lc+HOteRrUvXT6d83Yk4ad2O9B89yfvTXVHY0HvZ6xpilu4jB0uNCx2/wARaYjbIn2q7rNPbVZIWT8HfcYwB7j6V833CSNu87VJ2qSYE8wOM/SodzHBZse7GB9Pag9C1Gs1um8wsxZVaGaV2ggiF5n4SJNDeoeJb023dlYKd0BomMiVU/MAieI4zWTbRuV2jMGRnkEdvl/Wqh0jCQykHPb2oPR+o+M7d3WoDbIs7E3kfHwSxA3QACeD7UD1niBRrhcttttyCAWBgAiJI7Y+cfOKzOn0DbQYMGPlySAc9sRXX4Fy0Rge8jtP60G61PjNjqS6MCCoXaCQsfQcjAE/U0XvftGsbEA2hvOVbkSWNsBdzLIgEnHNeZW+mXkQubbBZiSDBMTAPvFM3TnkYmfb32gkGeCPfvQe1P4u6c91EW58W8MYICREbsd/cVbY6U4GoTjHJn6Y+deH6O04cBsdhMc+3M/ftRkdX8tEZrR3hSD3g8CSM9uO8UHqX/licahSM8Bpx9qhufh/+eO38LYn7V583iCyrGdskAn4vvEiR9Km6F1tH3wm1ZnaCSRAkvk+2McYoNpc1enVAReBHuFb+lU7/XNMDBuxOOOxoFeKuAtp0UgbfV8JmTM9prK6ro7HzEa4pYMNsSR9B9jQd9dNgEKl17mS24oBjj4gYIwe1DLjKqjYd4bHqUSOOPnnmnHS2AJJgJIBjBg5A/uJ+tVrtoqR/lzx8/1oCF3XO0gBQEScATgqD2ye1X11C3NP6RLqnEA8MScxjBNUkuI1wbYh7cNiAG4Y5/lUeg1Zs3NuCCeQDjkcd+eKDrVa4m0vwmRExDKAePft+tX+na5mVFfKscExgiBI9orjqXTgbVpk2ydweDADBucn2qLSytuJi4paBGf7NAU0PVQb+24luZZS0KZ7Dn86l0/U7jPs8yM7eO044oPpgCSrIMc/4vf7nERRHpvx+kACRjtnt+U/lQanSdQaV3GJjPy7/nEVS6q7ksCMc8mM5yTVTWt5bo3ZgJyT8P25/rXHU9a5QtHIAP8Af3oBQTP1ri8nerItH2p2sEDg5oKL2ce9UXaDR23094yMYmTxNQW+gXWki3IBg5H2P0oBFt4DmAQQoyASPVyD2ODTgBtvuYHz7+3P+1Ej4evbCvlMCxVgPYDeM/Wo7XhzUg/8FgO3wkZ9zMgZoB9y8Q8QQQI+uatXtYQN21TGCRkQcEEflUl3ompYwLDyoGNpGPYfPjjNcL0fUKPVZcbgJO04kYmOI7g8GghPUiQAoljCwO4OI+lFG0IYAMF9IjGDIAET7UBv6Ig8w2fTkcTMflXqHU+l6K3pum3btu0o2WnvQYZwVtzuUep+5oMpZ6NiA7Ad1BaPcyOKtaXpAJ2qCT8IHfJ4ycVrk6t0FzAVBOP+HeHPvFd+CfD9pbFu95bB/wAUoRmYmVO3iGIK880GY8ceF30S2WAHlsACe6uASymT3GR9CPac7odNqFlTYu7CP8LRng8cia9U/apcI6fYZre4retsUYjkI+GIkHNebnxbcABNkgHiH+2fTigAaoX9+11usoJA3K3vk5B9/wBaVm8VtlNpG5g08ERIYHEwcflXqHgM/i9Q3mI6CyA0FgQxJEDHbM1lv2jdIWx1BrVlfS6K4Bzt3zuCn2kcfOKADq9QwAa38LSG9u/t2ptFdcNJVoWCSB745PFS2tIvltvUASAT7HtB/vFXPDHRvNe4t2+bdtLZeVKkkg4XJ+ZoGv7TJBMH0qxiQYIM/I7oP8uao37K7eRGMLB2zO7n7fLPyoz1W1YtWECXrly4W9YwVAK/5eThc/Ks5cFwywtHbkkwYiPn9Z96BrCbCWXIgge+fl2gxUN1yJ5Pf2g9/vTnTXRnY6mJ4bIPcQKt39KvlB1csZhg+GX/ADD3Hy+lBRN1u8++Z/PNcm8Z5M1O1ksDLTtH+naudPo2aSonaJPE/YHmgezuY4BOavaa4ymDKmY9qq2t49UfP6x8qLad1e22+NwHp7EZM/Xmgu29QWEbgJx/2+VNr0YW2DAn39uCP5VTsGduT7Gfef6UV1uswVPcQe2IoILST3P5HFdPp5/9Qe+Qw/lUyNbjPmT8tp7Ua6d03TXkYi6EdTxdYqpE4IwfyoAX4Isu3zLY95LCfbt9RRK3o7g2BWWNonY64ORjcw+Xeims6NaUY1NkFhj1MyxiTJHM9vlVE9GtSq29XYLsIhi6qPlvKx270A/qti+qg2dzRIfaU9MbQBhzJyfzqAX3toGcapmMSvkkAYyS3yzx/Kp7XT93mAtaHlE4JjeJM7CcHIxOOK5u/iLfqFq8tlHyQf3hAk+ooQGX3P65oItL1bYF3XdShWD6rUzyTtO7jHt3NDupvLwdVcjbkshyZmDtbv3NEP8A6muADbqLhGYDOTtxwQ2QMxP2qK/4mYKoLL8XwlUMjG0mMgyDx75FAD1Nhg4G6fUFaSAV7QZxOffFaX/wEX/wq27qBwttNX60lSXZSYY5IgAxgYoZZ635jMGS27uRuJtrg++AI+o5ovY0tsMzrbtG7lifXbDkHcdpDAZxAwCaDrTdGa31E6UawJaFvd5kWhkKGjcRHetf4JW8bW6+SzHU2Ap9MMkc+jDerdk5rFpfsX2Zm07m4pBceZ6iPhwt0NK/Ie1X9PctgRauX7KsQTbVFaGUfECHB9+BQaf9sRI6dannz0n/AKH715FdvjgngYgwK9I6y9rU2ltX9V6EcuPNW4pzuCjdBAABj7ULteAwSv4c2HAfdLXFaRGEI9skn7UEv7MuuC3fvEgkOLKAD/FcuqgOe2ao/tZeeo4/5FvtPdhIq/ofDuq011ri6UGSuFUtblGDKygGQQ474qLU+NL1u4Bf0yP6QN963tYKSfSc4AM9qDO6RXBX07lMg49h2zBqxpLaG7/w2Acw20MB8j6gQD8p71pumeM7b2GDae3aYssREOJ9ZEgRA/1q10vxCpdmZlAJhGYCM/4SfoPeIoBLeCvxKFrCizcByCwIOI+JQTVW3+z3VOYbUgMvKlyYj9B25rYv4mBUxdjdyAsGfqBzAqtrdDYLb3ALPB3bm3MOATnIkRQZ9v2faogs+oXZAn1Agj6DsKoX9Mtg7WLXssCVKG0ARKlSSTPOOQJqz1HQ2JYC0xIb1DeQTIPqMGAP9Tj5UDCWN5Cs8FNxV8GfYGI44NAVXU6EFv3IuAQAG4+TSBOe65oTc6ct15tqiAyVCMe3c/PPau02bAstklhIEHIAGO/P612LRAnYDGYiOMTPP29xQUNP0ok7WcSQSBuzxIOe1dnozoYL57bGGQe/HFPqrbht2zaIAPOMcZEioGdsNkY/T+dBfNghRuLwM5iMT8ueKjfThpLHdPBJ4x7VYs60NbClu8xAMAcdqsMF2H5frPt9qB1AwamAAYSx+sf71DaER/f0q3plmJFArhUqQp3H0nPpjjie/wDvT22EEMA0CcRkxFEF6YjCJgE5aJ/9sjPNBuraHymbBwMZke/ccYoLVvq0G3csrDRgbQ8QTIIMmIIj5fShnUes6tifTdIK7IVLgXb3AXgCf5UL0OouW2Zg+3O5YJ7RzHyJ+9ErniC6Lgl3cMu55dvh25EA4xP6UGfsWybqyrhd0MAryBwxA5+09qfVdGu7ztQsAyqCAczMYOZxRTV3Wuuo3FVZwbbQfTGEBjjt2zVzVaW5bu3LpuXDCzncCWZ4TdOORODJAExxQBLVp1O1oUiAQBJEmck/6VoeiazdhQu2GBDEGZkSB+v/AHoVrtM1xUaS+1MKCAdonczfMkT9Iq9o7zrZBKosmSCoxCqAc8cfrQEuo6IFmnaSQCwXE5AgckGCDMxVm/0eXV0Nu4Tb2sFLyAAQsj+L6juJqsnUBbIN21vLboghQoEbTMNkgDI96hbxFuItsp9MbhP+LuGjCjHHIFBd0G0SBcKAgKQGVviIj0tzzwBIxUwW0RAfcXKgBrIEicExGZ7fX2odf6gJjbB8xcLcnvOCQBOMfb2q3/4ttW3s87ehItkwQSJCkL3A4+5oFrteLB8tLsNuO4pcdVEiRENiDzI/KpbXie7sEap2AmfMhwY7DeuR86z3XOqXLxJYKu7cWe2CDdIkSZkmeOeB9aoaYDftLKZBG4CBgEkcDkT37UBTrHXXvICERedu1LYggKG3QI2kZAjnvVX8b5dgKxUsWLiCTAKgbdwaCTJ9PbvyalGk+H13DvX1MCpkZJMAggKJzxg/ZWzFufSxLQxgZMcAx+sxkRQW/wATaYE2ldVCWwGulF9ZbMkZ2RMsOTFXrd2ylt2/Fp5gRQUdCDLZ/dsrQw4M4waCa3VgOswpyFg4VQFUCOMHdUN8+Yk7wGAI3k5MZKkR3HE/pQd9Qss77xeFwgDu27PbOZH+lUW0ZUFsEd5M59vrzTW9E8gC22SIO1pB9uPnxRC508qpLgzErIyTIzHfmg70xYgEYaQcFR9CfaAKJsjgkm1B5IIaBjBP3796D6e8N2cDAgEg/UA/SjVi821VDgbiY/iYxBnnkSO4igt6LdbAdkJBLQTOAPig9mngx71Ye/bvYNnbuOCCDGfYxMih9jVXZwRsBAgxtGSGJHcnP1otp/Et1SUTY21WKgqp3gGG2n5DI4Jig5XoumJJ2uIgfFA78D7VPd8OWNpCtcAA+R5FSJ1pb9sl9oQgKzKo/du3DEHMT2HIM1f118+SIVC7AyR8hBj7g/nQY23b/h/vip7Tbe2Z9v7jtV7UeFNSilmsssR8+/8AlmhOqDKxBGee/wB57xQFbOpImOwGeMzif1/KrB6kuz1KHA5naY7RJE/lQnRuGjiOG9WcyJA9hP8Ac1R12ocEqGn1CNpHZscccCgrdWS2dxtfASPzGZGIC9o/OgzakK4efUsx3gH4V7e/FLUayGMmDJllb4uORiagucAgrJxJMse8+wP1oJbPU/LYkHh+ZIPeIH0nNGH6j57294f0qAAzmDBkRu4XI+ZrNECZDDEz8vb60zdSbJnDGJmT2nnPtQbLV3QHXaCQE5BbbIMRAHaKkTUQVVgxDzk5WcEgyIkSJ45oCvXDsVTsLTLGBuMBSFY4zC/eamPVC59zztMQMCQB3PfdQSdSlAoUnaSXDQcBRIQZ9xn/APUUn1ANprrgS4UgLMD1HC+xMHHAg0RtPbcJudYIlwxkxAgDPxYxBrkBN7YbbtIhIKr6T9zxE496ABbubigDeXC+snOfcR7/ANau2HYiPM3HIWO3eJmR7/aiidI07iVISQSBiI+Rn8vnVBNDbMoo2kbCWY5AyCI7ySKCnqnL5WG24yZJJXcTHzir2nCi2zsgUhleVIB5EgSDHv8AY1C6pjMMQG+IEFQSO+O5AqDXalVBS2wJJkmePcQeRNBb02vu6TU277etNxf0ybbzhlUnuQWmfY80c1es06ANpE3+Z5jC3cK+VZPxAuWGHXspJEd81kF6k3leWxJEjgRtHqmPf4jXfTNQob1u6o0A7Spaff1TC/8AagNavpK3rVh7tw2yqwdwG515BAHcgjB9+am1Wg8uylywpC3MAhpUHIAcE4Yn3MdqEa/V27t07C9zaGC5Vd8D0sAeO5jn+UGn6iQg23WDH4wHCj5Eg4aZH0j70GtHUrN+wVXegVWPqcsQ6jcS4HCsB2OOZ7VU0dvfpLjMgXc42n1ejb/BJOZ3cT7e1AbPUFd3LFWbZtB2hUyZLALy0mOOc1a1WuS5G+6YUj938ERMhg0jJPP+agr3bam4CH9J43CD7HGcz86uvZ2LlmJ3TmQIBG0AT/Ee/wAqFXtQhVlVW9ZnBSARzthZjHvVnQ6kNabzWO54Fu5uBC7QRtdOQCYhu1ARXqYUFQZgyCuH+omSeex4mib9fS4SShS5bClSm4+sf4lufUd+CRQTV6mSNiqGhd0QFVoA9JHec/nXY6jdvKQxEkiWAUbgojJAnd8+9BpdNp0uGVuWgxBAQBlBPLAkjgyYnA7UTtoy2xKibZYDMrtcREjmKzGj1IG1SS3v3M+8/wAqP2tUqxBBn6exEH+tB66xqvqdUEVnadqiTAZj9lUEn7Cpnrg1FUOm+I7F+PKctu3bZS4u7bG7bvUSBPaiW+sb1LwU13SpaJtFrdvVKpYMQty7PlOuMFSQZiQRjNWeh+GHsa2/fZ1YXPMg7jvbfcV1DjaAAgG0Sz442CQQ0em1i3FDo25TMETBgkH9QaV7Vqm3cY3sEWZyxBIA+eD+VYiz4EuKp9OmPqlrcv5eq/fNc/8AMymCA20YfvOIUNf8Cv6fM8u4qhS9wb/xCqtlkNmx6T6QWDLLDIyCfVVG+3VXPUk83yt37zZv2w2FkgEmIEkMBJztMcGs7pOiXn6dsvbTfvFb15XkI7blZrbgboQqoQgTHsRg9dA8KeS9xri2v3lhLO1JhR5upuNbUkD92FvW0HH/AA+AABUGn3VGNSu/ZPqChis52kkAx7SCPtWEueBdSVbdft3JAJV921nQ+UhaUYCdOADKt6xMMKj/APt5d8pVmySEVWElQwXU3LwtH9yR5ZW6B8MA219BBwHoZf6/rXNu8GAImCARII5yJByPoaznQ/C5s72fY1w2bdpH9RZQtvaw3MJ2loPOYE8RUPQ/CTWLtu6xtl1kXGG7c6+RbtqslZKh7ZaDjvzNBpLXUrbOUVwWEyBOIbaZ+hxUz3QAScAZNYt/AhN17gFgHzvNtMJ3KW1Nu87fB6XKqySCfrBNWvDnhV9O2pLMrecCAwZiXJa42+4NoAaHC/xnB9UQoDUWNUroroZVlDKROQRII+xpr+rVAC5gEqoJnJYwo+5NefXP2fXjpRZA0i4tq6DcbZKWHtm/LWj+8LOCRtmEX1zmrt3wPdfcC1pWcoW1CNcGpIm0SgJWAF8s7SZ5GEMk0bjfS3fWvOdX4avtfW2LFvcVA89VcLbA0z2tiGMWy5DlZkMxw0B6v6jwGSbi2xYtq1q4guKGF1d+naz5cBQPK3t5s7pJ/hn1VBt931qFtaouLbLDeys6jOVQoGI+QNxP+oVkdV4PvXna5e8jcfOZAC7C27nRm2ysyA7l/DP6gARuEd6udH8MvZ1pvEWY26gF13eddN6/auqbvpA9C2ygycAdsKGg1nUEtAG40BmVFwxJZjAAABJ/2Jpj1K35nl7xvJK7czIUOR9dpB+9ZTpfghkNov5P7q5p39O4+Y1lbwbUPKCL9zzV3c/APUafrHgY37t9ttjbcZ3XdM720osqWGyJV1DAyTmRBFBsLd7dMTgkHBGRzz/rxSS9JIE+kwcH2Bx74PasgPCV78TZu7rR8u67liWLBWcsQqshEkGJDIR3LiAJOteDW1Fy+xNsh1veUG3Sjva06W3wPSVayxkZEgjMwVrt9MXrC6nwJc/EK1r8OtpL63bYAKtaHmo7hALZjcqxClckk7t3pF2PB1+8bg8lbYQWlbfKDVsr6jc96bbgtDo87XEgeo/wkenh67FUel6Q2rFq2TuKW0QmSZKqBMsSTx3JPvV5RVKZhQzr9xl0t82wWcWnKABiSdpgAL6vyzRRuKF9e15saW/eUAtas3bigzBKIzAGCMStQgb0Dqd65qdSl0MURv3Z8sqgG912gsqljtCn+Mdw0HaM/e8S6hem6YWBqDqFsoLu7T3S3mJp52ubiEks6wSAZyNyzNG08T3LVvdfR7jHzH2pYNllt2gpuuVvX33AbliDJmAKZvGw/EWk8p9l1rtq2x2zce29tfR6/SnqYkvEwI9iULfq+tt/ittt4NwtZJR2hS6C62UYrsUgqoUggsYaCqk7upvPobDXhcy4/E+Utxbhty4BChVuAGELbQDEwBxU/Vurahb14WTZCafT277C4rk3NzagFQ63FFsRp+SrfFxUJ8e2vMZBausQAV2m0SxL2k2wHlTuvp8UcH2oKX/id62ba6canyiw8sXbbubs3grozOC9q0tsllZ4PfIWDBqOta9UYwx3bGLeSR5Km9fQhQtty3pS0cqxG4ngiNF0jxKL9zZ5N20drkFzbIby7vlXANjn4XjnBBkUI0v7QgNPZe9YuLeuW7FwW12neL1q5c3J6jC/uLuGIb0j3FELT6zXXWSXNoE2bbRYmN+mW5ccG4JEXfSJEDIIJiB2i8Ua5iWa3cH7hXZDp2AR9th22+mTO69gsTiNoIyVTxu266zWLhtqN1sKqi55aWku3rj77g485Bs2hgcerO2XV+PbdvmzeILXApUK25bJVbrqFbdAZ0EQGbdgUUN1ninUbwQWtr5tsWwbDfvVfV+S3mblm2Ba2sGO3cXPO0iiHhXWXk/d6lnINuybZdCCHuPqFa3MZhbNs+qT6+YIFdeI+oBNTbH4RLzIttrbsELA3L62iqFiCpzM4Eie1SabxpauXrVoWru5yA3pBFp9zrtcqSObbeoSMjOaCl1LVay1f1L2d7qXZUtshK40gcOrcx5ibYGCSR8Rqla6prCLdxjcwmoU3FtXDCefogLhtm0ga4qG7t9AkBiAYMmuu+LDZZglptiMy3LpClAwstd2qouKxMBc4HaZp7/jW2pvA233WXVNrNaRn3MyhlDuCFlDBMSCImiBf4i8NFpmNzUK34q7vuCzca4LZa/tZrW0kKRsgFSBIxxED+I9f5qgWnnyfUhsHZu/DlwwIBJJeBtLjMpE+oktR4+XYTbsXCx0630D7F3hlVoWWBaA+SJAKkSIqx/9cWy9xFs3mKNsEAAO4uLaZQzEAEO3LESAxGBQDdD1LU/i7ZBvXbDKqPdaw9s/8S7ti0QBk7Va4FBAC+mDuEmp1WqGs1CWGeWceWj2mNkL+GQ+YLpEAC6ApUH+JsE5GxtgkCRBPbGPljHypr2mDKVYBlYFWByCCIII9oNBlW6rfv8ATxqFL2/MvWnQKm51s+dbBDAAknaGJjsaFp1HXWrG2Xb06dt7Wm3WhcfUrcAi25baLVrlXI8wk4Ijf2rAUBVAUKAAAIAAwAAOAB2rrZRWU6l1DVCxpnVP3zWyXhHIViq5KY7kmG/SKG63qWsttJe8dqX7QK2J3Eam0q3WCrtB8piZgiFJCtkHe7DS2UHnw6zrbliGN61cazcCKumZvMYC8CzNtHlMCluOOZ2ncII+IdzWdKS96NktCagK7FEjzPw5F223xESpUeoETtrYbKcJRGFHW9aAdqXdwski09ottA04dLhvBQHuG76Cnf8Awjmoeo9R1V+8ptNfS2zXFtxZuKCF1GhKu8qD8DX/AIoBCtyJn0LbTxVA7oFy41gG9JcNcQkrtLBLjKrFYABZVBxjMjFEaVKiEaq6vRLdR7bqGR1ZHU8FWBVgfqCRSpUEPUuiWtQFF62HCkkSSOcMMESpGCpwRyDXN3oFlhDWlI9fvzcdXcjOCXRWnsVBEUqVBxrvDdi9c33be5toQ+pwrKpZgrqrBXUF2MMD8RrgeF9P5hueSN5O4kludyuSBuhZdFYwBJE0qVBasdJtowZEAYBwCJ4uP5j/AJuA31qing7Si35a2QE9MAM4I2qVUK27coCkiAQPU3uZalQTanwxp7i7XsqRMwJA+EIR6SPSUVVK8ECCDXeq8OWLgAe0CAzP/EMudzzByrHlTIMCRTUqCfUdHtvcW46AsuFMnEMHGAYMMoIkYqFPDenFxbgtAMhJUy0SWZiSJgndccgkY3GImlSoG1nhnT3bhuXLKsxEEktmVKSQDG7YSu6JjE1G/hPTEsTZEu28kM4IMs3pIb0Al2JCwDuMjNKlQMvhDSjiwoHl+VALwF27MDdAO0BdwzAiamTw3YDs4tDcxBJljkMGkAmBLKrGPiIBMxTUqAhYs7RAmM8knkzyc96lpUqBUqVKgVKlSoFSpUqBUqVKgVKlSoP/2Q=="/>
          <p:cNvSpPr>
            <a:spLocks noChangeAspect="1" noChangeArrowheads="1"/>
          </p:cNvSpPr>
          <p:nvPr/>
        </p:nvSpPr>
        <p:spPr bwMode="auto">
          <a:xfrm>
            <a:off x="63500" y="-927100"/>
            <a:ext cx="2133600" cy="1905000"/>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pic>
        <p:nvPicPr>
          <p:cNvPr id="64516" name="Picture 4" descr="http://www.jaha.org/FloodMuseum/Dam.jpg"/>
          <p:cNvPicPr>
            <a:picLocks noChangeAspect="1" noChangeArrowheads="1"/>
          </p:cNvPicPr>
          <p:nvPr/>
        </p:nvPicPr>
        <p:blipFill>
          <a:blip r:embed="rId3" cstate="print"/>
          <a:srcRect/>
          <a:stretch>
            <a:fillRect/>
          </a:stretch>
        </p:blipFill>
        <p:spPr bwMode="auto">
          <a:xfrm>
            <a:off x="5867400" y="0"/>
            <a:ext cx="3276600" cy="2925536"/>
          </a:xfrm>
          <a:prstGeom prst="rect">
            <a:avLst/>
          </a:prstGeom>
          <a:noFill/>
        </p:spPr>
      </p:pic>
      <p:pic>
        <p:nvPicPr>
          <p:cNvPr id="64518" name="Picture 6" descr="http://www.johnstownpa.com/History/images/nyt2.jpg"/>
          <p:cNvPicPr>
            <a:picLocks noChangeAspect="1" noChangeArrowheads="1"/>
          </p:cNvPicPr>
          <p:nvPr/>
        </p:nvPicPr>
        <p:blipFill>
          <a:blip r:embed="rId4" cstate="print"/>
          <a:srcRect/>
          <a:stretch>
            <a:fillRect/>
          </a:stretch>
        </p:blipFill>
        <p:spPr bwMode="auto">
          <a:xfrm>
            <a:off x="5791200" y="3048000"/>
            <a:ext cx="2895600" cy="353906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64518"/>
                                        </p:tgtEl>
                                        <p:attrNameLst>
                                          <p:attrName>style.visibility</p:attrName>
                                        </p:attrNameLst>
                                      </p:cBhvr>
                                      <p:to>
                                        <p:strVal val="visible"/>
                                      </p:to>
                                    </p:set>
                                    <p:animEffect transition="in" filter="fade">
                                      <p:cBhvr>
                                        <p:cTn id="42" dur="1000"/>
                                        <p:tgtEl>
                                          <p:spTgt spid="64518"/>
                                        </p:tgtEl>
                                      </p:cBhvr>
                                    </p:animEffect>
                                    <p:anim calcmode="lin" valueType="num">
                                      <p:cBhvr>
                                        <p:cTn id="43" dur="1000" fill="hold"/>
                                        <p:tgtEl>
                                          <p:spTgt spid="64518"/>
                                        </p:tgtEl>
                                        <p:attrNameLst>
                                          <p:attrName>ppt_x</p:attrName>
                                        </p:attrNameLst>
                                      </p:cBhvr>
                                      <p:tavLst>
                                        <p:tav tm="0">
                                          <p:val>
                                            <p:strVal val="#ppt_x"/>
                                          </p:val>
                                        </p:tav>
                                        <p:tav tm="100000">
                                          <p:val>
                                            <p:strVal val="#ppt_x"/>
                                          </p:val>
                                        </p:tav>
                                      </p:tavLst>
                                    </p:anim>
                                    <p:anim calcmode="lin" valueType="num">
                                      <p:cBhvr>
                                        <p:cTn id="44" dur="1000" fill="hold"/>
                                        <p:tgtEl>
                                          <p:spTgt spid="645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4" name="Picture 6" descr="http://www.jaha.org/edu/flood/rebuild/img/relief/images/RC_Infirmary_and_wa.jpg"/>
          <p:cNvPicPr>
            <a:picLocks noChangeAspect="1" noChangeArrowheads="1"/>
          </p:cNvPicPr>
          <p:nvPr/>
        </p:nvPicPr>
        <p:blipFill>
          <a:blip r:embed="rId3" cstate="print"/>
          <a:srcRect/>
          <a:stretch>
            <a:fillRect/>
          </a:stretch>
        </p:blipFill>
        <p:spPr bwMode="auto">
          <a:xfrm>
            <a:off x="762000" y="3152775"/>
            <a:ext cx="6276975" cy="3705225"/>
          </a:xfrm>
          <a:prstGeom prst="rect">
            <a:avLst/>
          </a:prstGeom>
          <a:noFill/>
        </p:spPr>
      </p:pic>
      <p:pic>
        <p:nvPicPr>
          <p:cNvPr id="68610" name="Picture 2" descr="http://4.bp.blogspot.com/_5feDhvRmyR0/TE2QAN8IyfI/AAAAAAAACKI/c0j58dKjuqs/s1600/Day+37+Johnstown+Flood+%26+Flight+93,+PA+010.JPG"/>
          <p:cNvPicPr>
            <a:picLocks noChangeAspect="1" noChangeArrowheads="1"/>
          </p:cNvPicPr>
          <p:nvPr/>
        </p:nvPicPr>
        <p:blipFill>
          <a:blip r:embed="rId4" cstate="print"/>
          <a:srcRect/>
          <a:stretch>
            <a:fillRect/>
          </a:stretch>
        </p:blipFill>
        <p:spPr bwMode="auto">
          <a:xfrm>
            <a:off x="609600" y="457200"/>
            <a:ext cx="4419600" cy="3314700"/>
          </a:xfrm>
          <a:prstGeom prst="rect">
            <a:avLst/>
          </a:prstGeom>
          <a:noFill/>
        </p:spPr>
      </p:pic>
      <p:pic>
        <p:nvPicPr>
          <p:cNvPr id="68612" name="Picture 4" descr="http://upload.wikimedia.org/wikipedia/commons/7/7c/Schultz.jpg"/>
          <p:cNvPicPr>
            <a:picLocks noChangeAspect="1" noChangeArrowheads="1"/>
          </p:cNvPicPr>
          <p:nvPr/>
        </p:nvPicPr>
        <p:blipFill>
          <a:blip r:embed="rId5" cstate="print"/>
          <a:srcRect/>
          <a:stretch>
            <a:fillRect/>
          </a:stretch>
        </p:blipFill>
        <p:spPr bwMode="auto">
          <a:xfrm>
            <a:off x="5562600" y="381000"/>
            <a:ext cx="3200400" cy="4112515"/>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7467600" cy="655638"/>
          </a:xfrm>
        </p:spPr>
        <p:txBody>
          <a:bodyPr/>
          <a:lstStyle/>
          <a:p>
            <a:r>
              <a:rPr lang="en-US" dirty="0" smtClean="0"/>
              <a:t>Oil</a:t>
            </a:r>
            <a:endParaRPr lang="en-US" dirty="0"/>
          </a:p>
        </p:txBody>
      </p:sp>
      <p:sp>
        <p:nvSpPr>
          <p:cNvPr id="3" name="Content Placeholder 2"/>
          <p:cNvSpPr>
            <a:spLocks noGrp="1"/>
          </p:cNvSpPr>
          <p:nvPr>
            <p:ph sz="quarter" idx="1"/>
          </p:nvPr>
        </p:nvSpPr>
        <p:spPr>
          <a:xfrm>
            <a:off x="457200" y="838200"/>
            <a:ext cx="8229600" cy="2286000"/>
          </a:xfrm>
        </p:spPr>
        <p:txBody>
          <a:bodyPr/>
          <a:lstStyle/>
          <a:p>
            <a:r>
              <a:rPr lang="en-US" dirty="0" smtClean="0"/>
              <a:t>The1860’s brought the oil boom to PA after Edwin Drake hit oil in Northwestern PA. </a:t>
            </a:r>
          </a:p>
          <a:p>
            <a:r>
              <a:rPr lang="en-US" dirty="0" smtClean="0"/>
              <a:t>Until 1860 PA led the world in oil production. </a:t>
            </a:r>
          </a:p>
          <a:p>
            <a:r>
              <a:rPr lang="en-US" dirty="0" smtClean="0"/>
              <a:t>Later oil would be refined and used for </a:t>
            </a:r>
            <a:r>
              <a:rPr lang="en-US" u="sng" dirty="0" smtClean="0"/>
              <a:t>kerosene, oil lubricant, paint, grease, and wax.</a:t>
            </a:r>
            <a:endParaRPr lang="en-US" u="sng" dirty="0"/>
          </a:p>
        </p:txBody>
      </p:sp>
      <p:pic>
        <p:nvPicPr>
          <p:cNvPr id="35842" name="Picture 2" descr="http://www.horstauction.com/Pix_catlgs_2011/2011_01_22_antique_sale/2011_Jan_22_catlg_pix/0048.jpg"/>
          <p:cNvPicPr>
            <a:picLocks noChangeAspect="1" noChangeArrowheads="1"/>
          </p:cNvPicPr>
          <p:nvPr/>
        </p:nvPicPr>
        <p:blipFill>
          <a:blip r:embed="rId3" cstate="print"/>
          <a:srcRect/>
          <a:stretch>
            <a:fillRect/>
          </a:stretch>
        </p:blipFill>
        <p:spPr bwMode="auto">
          <a:xfrm>
            <a:off x="381000" y="3124200"/>
            <a:ext cx="3759200" cy="2819400"/>
          </a:xfrm>
          <a:prstGeom prst="rect">
            <a:avLst/>
          </a:prstGeom>
          <a:noFill/>
        </p:spPr>
      </p:pic>
      <p:pic>
        <p:nvPicPr>
          <p:cNvPr id="35846" name="Picture 6" descr="http://forums.aaca.org/attachments/f189/79659d1298169366-1890s-o-bettes-auto-polish-can-img_0407.jpg"/>
          <p:cNvPicPr>
            <a:picLocks noChangeAspect="1" noChangeArrowheads="1"/>
          </p:cNvPicPr>
          <p:nvPr/>
        </p:nvPicPr>
        <p:blipFill>
          <a:blip r:embed="rId4" cstate="print"/>
          <a:srcRect l="10610" t="14313" r="10875"/>
          <a:stretch>
            <a:fillRect/>
          </a:stretch>
        </p:blipFill>
        <p:spPr bwMode="auto">
          <a:xfrm rot="20937940">
            <a:off x="4331191" y="3458308"/>
            <a:ext cx="2052265" cy="2988266"/>
          </a:xfrm>
          <a:prstGeom prst="rect">
            <a:avLst/>
          </a:prstGeom>
          <a:noFill/>
        </p:spPr>
      </p:pic>
      <p:pic>
        <p:nvPicPr>
          <p:cNvPr id="35844" name="Picture 4" descr="http://forums.aaca.org/attachments/f189/79790d1298252870-1890s-o-bettes-auto-polish-can-img_0406.jpg"/>
          <p:cNvPicPr>
            <a:picLocks noChangeAspect="1" noChangeArrowheads="1"/>
          </p:cNvPicPr>
          <p:nvPr/>
        </p:nvPicPr>
        <p:blipFill>
          <a:blip r:embed="rId5" cstate="print"/>
          <a:srcRect l="10610" t="14313" r="17241"/>
          <a:stretch>
            <a:fillRect/>
          </a:stretch>
        </p:blipFill>
        <p:spPr bwMode="auto">
          <a:xfrm rot="577280">
            <a:off x="6521305" y="3190751"/>
            <a:ext cx="1800210" cy="285253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7467600" cy="655638"/>
          </a:xfrm>
        </p:spPr>
        <p:txBody>
          <a:bodyPr/>
          <a:lstStyle/>
          <a:p>
            <a:r>
              <a:rPr lang="en-US" dirty="0" smtClean="0"/>
              <a:t>Oil</a:t>
            </a:r>
            <a:endParaRPr lang="en-US" dirty="0"/>
          </a:p>
        </p:txBody>
      </p:sp>
      <p:sp>
        <p:nvSpPr>
          <p:cNvPr id="3" name="Content Placeholder 2"/>
          <p:cNvSpPr>
            <a:spLocks noGrp="1"/>
          </p:cNvSpPr>
          <p:nvPr>
            <p:ph sz="quarter" idx="1"/>
          </p:nvPr>
        </p:nvSpPr>
        <p:spPr>
          <a:xfrm>
            <a:off x="228600" y="609600"/>
            <a:ext cx="8382000" cy="4873752"/>
          </a:xfrm>
        </p:spPr>
        <p:txBody>
          <a:bodyPr/>
          <a:lstStyle/>
          <a:p>
            <a:r>
              <a:rPr lang="en-US" dirty="0" smtClean="0"/>
              <a:t>John D. Rockefeller – </a:t>
            </a:r>
            <a:r>
              <a:rPr lang="en-US" u="sng" dirty="0" smtClean="0"/>
              <a:t>Started Standard Oil Company</a:t>
            </a:r>
          </a:p>
          <a:p>
            <a:pPr lvl="1"/>
            <a:r>
              <a:rPr lang="en-US" dirty="0" smtClean="0"/>
              <a:t>Standard Oil absorbed competitors and owned timberlands, wells, pipelines, oil tanker fleets, barrel and chemical plants, and refineries. This allowed them to control 90% of the oil refining ability of the United States. </a:t>
            </a:r>
          </a:p>
          <a:p>
            <a:pPr lvl="1"/>
            <a:r>
              <a:rPr lang="en-US" dirty="0" smtClean="0"/>
              <a:t>He had a monopoly. </a:t>
            </a:r>
            <a:r>
              <a:rPr lang="en-US" u="sng" dirty="0" smtClean="0"/>
              <a:t>A monopoly is when one business controls an industry and can set prices for that product. </a:t>
            </a:r>
            <a:r>
              <a:rPr lang="en-US" dirty="0" smtClean="0"/>
              <a:t>The government forced Rockefeller to break up his business. </a:t>
            </a:r>
            <a:r>
              <a:rPr lang="en-US" u="sng" dirty="0" smtClean="0"/>
              <a:t>This is good for potential competitors and also for consumers. </a:t>
            </a:r>
            <a:endParaRPr lang="en-US" u="sng" dirty="0"/>
          </a:p>
        </p:txBody>
      </p:sp>
      <p:pic>
        <p:nvPicPr>
          <p:cNvPr id="33794" name="Picture 2" descr="http://www.research.umbc.edu/~lindenme/hist102/images/standardoil.jpg"/>
          <p:cNvPicPr>
            <a:picLocks noChangeAspect="1" noChangeArrowheads="1"/>
          </p:cNvPicPr>
          <p:nvPr/>
        </p:nvPicPr>
        <p:blipFill>
          <a:blip r:embed="rId3" cstate="print"/>
          <a:srcRect/>
          <a:stretch>
            <a:fillRect/>
          </a:stretch>
        </p:blipFill>
        <p:spPr bwMode="auto">
          <a:xfrm>
            <a:off x="1828800" y="3962401"/>
            <a:ext cx="5214341" cy="289559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33794"/>
                                        </p:tgtEl>
                                        <p:attrNameLst>
                                          <p:attrName>style.visibility</p:attrName>
                                        </p:attrNameLst>
                                      </p:cBhvr>
                                      <p:to>
                                        <p:strVal val="visible"/>
                                      </p:to>
                                    </p:set>
                                    <p:animEffect transition="in" filter="fade">
                                      <p:cBhvr>
                                        <p:cTn id="24" dur="1000"/>
                                        <p:tgtEl>
                                          <p:spTgt spid="33794"/>
                                        </p:tgtEl>
                                      </p:cBhvr>
                                    </p:animEffect>
                                    <p:anim calcmode="lin" valueType="num">
                                      <p:cBhvr>
                                        <p:cTn id="25" dur="1000" fill="hold"/>
                                        <p:tgtEl>
                                          <p:spTgt spid="33794"/>
                                        </p:tgtEl>
                                        <p:attrNameLst>
                                          <p:attrName>ppt_x</p:attrName>
                                        </p:attrNameLst>
                                      </p:cBhvr>
                                      <p:tavLst>
                                        <p:tav tm="0">
                                          <p:val>
                                            <p:strVal val="#ppt_x"/>
                                          </p:val>
                                        </p:tav>
                                        <p:tav tm="100000">
                                          <p:val>
                                            <p:strVal val="#ppt_x"/>
                                          </p:val>
                                        </p:tav>
                                      </p:tavLst>
                                    </p:anim>
                                    <p:anim calcmode="lin" valueType="num">
                                      <p:cBhvr>
                                        <p:cTn id="26" dur="1000" fill="hold"/>
                                        <p:tgtEl>
                                          <p:spTgt spid="337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7467600" cy="838200"/>
          </a:xfrm>
        </p:spPr>
        <p:txBody>
          <a:bodyPr/>
          <a:lstStyle/>
          <a:p>
            <a:r>
              <a:rPr lang="en-US" dirty="0" smtClean="0"/>
              <a:t>Coal</a:t>
            </a:r>
            <a:endParaRPr lang="en-US" dirty="0"/>
          </a:p>
        </p:txBody>
      </p:sp>
      <p:sp>
        <p:nvSpPr>
          <p:cNvPr id="4" name="Content Placeholder 3"/>
          <p:cNvSpPr>
            <a:spLocks noGrp="1"/>
          </p:cNvSpPr>
          <p:nvPr>
            <p:ph sz="quarter" idx="1"/>
          </p:nvPr>
        </p:nvSpPr>
        <p:spPr>
          <a:xfrm>
            <a:off x="457200" y="838200"/>
            <a:ext cx="8305800" cy="4873752"/>
          </a:xfrm>
        </p:spPr>
        <p:txBody>
          <a:bodyPr/>
          <a:lstStyle/>
          <a:p>
            <a:r>
              <a:rPr lang="en-US" dirty="0" smtClean="0"/>
              <a:t>Coal is formed when the ground is under a lot of pressure and there is plate movement for long periods of time. This means that mountains and volcanoes are excellent areas to find coal. </a:t>
            </a:r>
          </a:p>
          <a:p>
            <a:r>
              <a:rPr lang="en-US" dirty="0" smtClean="0"/>
              <a:t>PA is perfect then because of the </a:t>
            </a:r>
            <a:r>
              <a:rPr lang="en-US" u="sng" dirty="0" smtClean="0"/>
              <a:t>Appalachian Mountains</a:t>
            </a:r>
            <a:r>
              <a:rPr lang="en-US" dirty="0" smtClean="0"/>
              <a:t>. </a:t>
            </a:r>
            <a:endParaRPr lang="en-US" dirty="0"/>
          </a:p>
        </p:txBody>
      </p:sp>
      <p:pic>
        <p:nvPicPr>
          <p:cNvPr id="2050" name="Picture 2" descr="http://lattimermassacre.files.wordpress.com/2010/07/coalmap.gif"/>
          <p:cNvPicPr>
            <a:picLocks noChangeAspect="1" noChangeArrowheads="1"/>
          </p:cNvPicPr>
          <p:nvPr/>
        </p:nvPicPr>
        <p:blipFill>
          <a:blip r:embed="rId3" cstate="print"/>
          <a:srcRect/>
          <a:stretch>
            <a:fillRect/>
          </a:stretch>
        </p:blipFill>
        <p:spPr bwMode="auto">
          <a:xfrm>
            <a:off x="1447800" y="3276600"/>
            <a:ext cx="5686742" cy="337407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10" name="Picture 6" descr="http://c1cleantechnicacom.wpengine.netdna-cdn.com/files/2011/01/clean-coal-destroys-buildings-and-water-supplies.jpg"/>
          <p:cNvPicPr>
            <a:picLocks noChangeAspect="1" noChangeArrowheads="1"/>
          </p:cNvPicPr>
          <p:nvPr/>
        </p:nvPicPr>
        <p:blipFill>
          <a:blip r:embed="rId3" cstate="print"/>
          <a:srcRect/>
          <a:stretch>
            <a:fillRect/>
          </a:stretch>
        </p:blipFill>
        <p:spPr bwMode="auto">
          <a:xfrm>
            <a:off x="304800" y="3962400"/>
            <a:ext cx="2667000" cy="2686050"/>
          </a:xfrm>
          <a:prstGeom prst="rect">
            <a:avLst/>
          </a:prstGeom>
          <a:noFill/>
        </p:spPr>
      </p:pic>
      <p:sp>
        <p:nvSpPr>
          <p:cNvPr id="2" name="Title 1"/>
          <p:cNvSpPr>
            <a:spLocks noGrp="1"/>
          </p:cNvSpPr>
          <p:nvPr>
            <p:ph type="title"/>
          </p:nvPr>
        </p:nvSpPr>
        <p:spPr>
          <a:xfrm>
            <a:off x="457200" y="0"/>
            <a:ext cx="7467600" cy="914400"/>
          </a:xfrm>
        </p:spPr>
        <p:txBody>
          <a:bodyPr/>
          <a:lstStyle/>
          <a:p>
            <a:r>
              <a:rPr lang="en-US" dirty="0" smtClean="0"/>
              <a:t>Coal</a:t>
            </a:r>
            <a:endParaRPr lang="en-US" dirty="0"/>
          </a:p>
        </p:txBody>
      </p:sp>
      <p:sp>
        <p:nvSpPr>
          <p:cNvPr id="3" name="Content Placeholder 2"/>
          <p:cNvSpPr>
            <a:spLocks noGrp="1"/>
          </p:cNvSpPr>
          <p:nvPr>
            <p:ph sz="quarter" idx="1"/>
          </p:nvPr>
        </p:nvSpPr>
        <p:spPr>
          <a:xfrm>
            <a:off x="0" y="838200"/>
            <a:ext cx="8686800" cy="4873752"/>
          </a:xfrm>
        </p:spPr>
        <p:txBody>
          <a:bodyPr/>
          <a:lstStyle/>
          <a:p>
            <a:r>
              <a:rPr lang="en-US" dirty="0" smtClean="0"/>
              <a:t>Eastern PA contained 95% of the nation’s anthracite coal.</a:t>
            </a:r>
          </a:p>
          <a:p>
            <a:pPr>
              <a:buNone/>
            </a:pPr>
            <a:r>
              <a:rPr lang="en-US" dirty="0" smtClean="0"/>
              <a:t>    Anthracite coal is primarily used for </a:t>
            </a:r>
            <a:r>
              <a:rPr lang="en-US" u="sng" dirty="0" smtClean="0"/>
              <a:t>home heating. </a:t>
            </a:r>
          </a:p>
          <a:p>
            <a:r>
              <a:rPr lang="en-US" dirty="0" smtClean="0"/>
              <a:t>Western PA held large amounts of bituminous coal. Bituminous coal is soft coal. It is often </a:t>
            </a:r>
            <a:r>
              <a:rPr lang="en-US" u="sng" dirty="0" smtClean="0"/>
              <a:t>turned into coke</a:t>
            </a:r>
            <a:r>
              <a:rPr lang="en-US" dirty="0" smtClean="0"/>
              <a:t>. Coke is needed to help convert iron ore into a useable product to make steel. </a:t>
            </a:r>
            <a:endParaRPr lang="en-US" dirty="0"/>
          </a:p>
        </p:txBody>
      </p:sp>
      <p:pic>
        <p:nvPicPr>
          <p:cNvPr id="21506" name="Picture 2" descr="http://4.bp.blogspot.com/_4P0mnCI9c8M/S9oI2pydMbI/AAAAAAAACbo/UZQi_TOsM9o/s1600/coal.jpg"/>
          <p:cNvPicPr>
            <a:picLocks noChangeAspect="1" noChangeArrowheads="1"/>
          </p:cNvPicPr>
          <p:nvPr/>
        </p:nvPicPr>
        <p:blipFill>
          <a:blip r:embed="rId4" cstate="print"/>
          <a:srcRect/>
          <a:stretch>
            <a:fillRect/>
          </a:stretch>
        </p:blipFill>
        <p:spPr bwMode="auto">
          <a:xfrm>
            <a:off x="2743200" y="3124200"/>
            <a:ext cx="3613746" cy="2105025"/>
          </a:xfrm>
          <a:prstGeom prst="rect">
            <a:avLst/>
          </a:prstGeom>
          <a:noFill/>
        </p:spPr>
      </p:pic>
      <p:pic>
        <p:nvPicPr>
          <p:cNvPr id="21508" name="Picture 4" descr="http://argenteditions.com/images/lewis-hine-coal-miners-01130.jpg"/>
          <p:cNvPicPr>
            <a:picLocks noChangeAspect="1" noChangeArrowheads="1"/>
          </p:cNvPicPr>
          <p:nvPr/>
        </p:nvPicPr>
        <p:blipFill>
          <a:blip r:embed="rId5" cstate="print"/>
          <a:srcRect/>
          <a:stretch>
            <a:fillRect/>
          </a:stretch>
        </p:blipFill>
        <p:spPr bwMode="auto">
          <a:xfrm>
            <a:off x="5791200" y="4405146"/>
            <a:ext cx="3048000" cy="214146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7467600" cy="731838"/>
          </a:xfrm>
        </p:spPr>
        <p:txBody>
          <a:bodyPr/>
          <a:lstStyle/>
          <a:p>
            <a:r>
              <a:rPr lang="en-US" dirty="0" smtClean="0"/>
              <a:t>Iron Ore</a:t>
            </a:r>
            <a:endParaRPr lang="en-US" dirty="0"/>
          </a:p>
        </p:txBody>
      </p:sp>
      <p:sp>
        <p:nvSpPr>
          <p:cNvPr id="3" name="Content Placeholder 2"/>
          <p:cNvSpPr>
            <a:spLocks noGrp="1"/>
          </p:cNvSpPr>
          <p:nvPr>
            <p:ph sz="quarter" idx="1"/>
          </p:nvPr>
        </p:nvSpPr>
        <p:spPr>
          <a:xfrm>
            <a:off x="381000" y="3352800"/>
            <a:ext cx="8305800" cy="3505200"/>
          </a:xfrm>
        </p:spPr>
        <p:txBody>
          <a:bodyPr>
            <a:normAutofit fontScale="92500"/>
          </a:bodyPr>
          <a:lstStyle/>
          <a:p>
            <a:r>
              <a:rPr lang="en-US" dirty="0" smtClean="0"/>
              <a:t>Iron Ore is a mineral taken from the ground. Early on the primary use of iron ore was </a:t>
            </a:r>
            <a:r>
              <a:rPr lang="en-US" u="sng" dirty="0" smtClean="0"/>
              <a:t>to make iron products like tools, cooking utensils, machinery, and railroad tracks.</a:t>
            </a:r>
            <a:r>
              <a:rPr lang="en-US" dirty="0" smtClean="0"/>
              <a:t> </a:t>
            </a:r>
          </a:p>
          <a:p>
            <a:r>
              <a:rPr lang="en-US" dirty="0" smtClean="0"/>
              <a:t>It was then discovered that iron ore could be used to make a stronger metal called </a:t>
            </a:r>
            <a:r>
              <a:rPr lang="en-US" u="sng" dirty="0" smtClean="0"/>
              <a:t>steel</a:t>
            </a:r>
            <a:r>
              <a:rPr lang="en-US" dirty="0" smtClean="0"/>
              <a:t>. This then became the primary use of iron ore. </a:t>
            </a:r>
          </a:p>
          <a:p>
            <a:r>
              <a:rPr lang="en-US" dirty="0" smtClean="0"/>
              <a:t>PA was #1 in mining iron ore until 1880, even then it continued to be a top producer of this important mineral. </a:t>
            </a:r>
            <a:endParaRPr lang="en-US" dirty="0"/>
          </a:p>
        </p:txBody>
      </p:sp>
      <p:pic>
        <p:nvPicPr>
          <p:cNvPr id="23554" name="Picture 2" descr="http://www.mii.org/Minerals/Minpics1/Hematite2.jpg"/>
          <p:cNvPicPr>
            <a:picLocks noChangeAspect="1" noChangeArrowheads="1"/>
          </p:cNvPicPr>
          <p:nvPr/>
        </p:nvPicPr>
        <p:blipFill>
          <a:blip r:embed="rId3" cstate="print"/>
          <a:srcRect/>
          <a:stretch>
            <a:fillRect/>
          </a:stretch>
        </p:blipFill>
        <p:spPr bwMode="auto">
          <a:xfrm>
            <a:off x="3505200" y="228600"/>
            <a:ext cx="3276600" cy="304905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7467600" cy="579438"/>
          </a:xfrm>
        </p:spPr>
        <p:txBody>
          <a:bodyPr/>
          <a:lstStyle/>
          <a:p>
            <a:r>
              <a:rPr lang="en-US" dirty="0" smtClean="0"/>
              <a:t>Coke</a:t>
            </a:r>
            <a:endParaRPr lang="en-US" dirty="0"/>
          </a:p>
        </p:txBody>
      </p:sp>
      <p:sp>
        <p:nvSpPr>
          <p:cNvPr id="3" name="Content Placeholder 2"/>
          <p:cNvSpPr>
            <a:spLocks noGrp="1"/>
          </p:cNvSpPr>
          <p:nvPr>
            <p:ph sz="quarter" idx="1"/>
          </p:nvPr>
        </p:nvSpPr>
        <p:spPr>
          <a:xfrm>
            <a:off x="0" y="762000"/>
            <a:ext cx="8686800" cy="4873752"/>
          </a:xfrm>
        </p:spPr>
        <p:txBody>
          <a:bodyPr/>
          <a:lstStyle/>
          <a:p>
            <a:r>
              <a:rPr lang="en-US" dirty="0" smtClean="0"/>
              <a:t>Coke is made from soft coal</a:t>
            </a:r>
            <a:r>
              <a:rPr lang="en-US" u="sng" dirty="0" smtClean="0"/>
              <a:t>. It is then used with iron ore to make steel.</a:t>
            </a:r>
            <a:r>
              <a:rPr lang="en-US" dirty="0" smtClean="0"/>
              <a:t> It’s job in the process is to help take the impurities out of the iron ore so that it can then be turned into steel. </a:t>
            </a:r>
          </a:p>
          <a:p>
            <a:r>
              <a:rPr lang="en-US" u="sng" dirty="0" smtClean="0"/>
              <a:t>Henry Clay Frick owned 4 out of 5 coke factories. He would later become Andrew Carnegie’s partner in Carnegie Steel. </a:t>
            </a:r>
            <a:r>
              <a:rPr lang="en-US" dirty="0" smtClean="0"/>
              <a:t>This partnership was formed to benefit their businesses since coke factories and steel mills depend upon each other for success. </a:t>
            </a:r>
            <a:endParaRPr lang="en-US" dirty="0"/>
          </a:p>
        </p:txBody>
      </p:sp>
      <p:pic>
        <p:nvPicPr>
          <p:cNvPr id="25602" name="Picture 2" descr="http://upload.wikimedia.org/wikipedia/commons/thumb/f/ff/Henry_Clay_Frick.jpg/220px-Henry_Clay_Frick.jpg">
            <a:hlinkClick r:id="rId3"/>
          </p:cNvPr>
          <p:cNvPicPr>
            <a:picLocks noChangeAspect="1" noChangeArrowheads="1"/>
          </p:cNvPicPr>
          <p:nvPr/>
        </p:nvPicPr>
        <p:blipFill>
          <a:blip r:embed="rId4" cstate="print"/>
          <a:srcRect/>
          <a:stretch>
            <a:fillRect/>
          </a:stretch>
        </p:blipFill>
        <p:spPr bwMode="auto">
          <a:xfrm rot="20526559">
            <a:off x="1450932" y="4485737"/>
            <a:ext cx="1588775" cy="2180956"/>
          </a:xfrm>
          <a:prstGeom prst="rect">
            <a:avLst/>
          </a:prstGeom>
          <a:noFill/>
        </p:spPr>
      </p:pic>
      <p:pic>
        <p:nvPicPr>
          <p:cNvPr id="25604" name="Picture 4" descr="http://www.mooseforge.com/images/350px-Coal-forge-diagram.svg.png"/>
          <p:cNvPicPr>
            <a:picLocks noChangeAspect="1" noChangeArrowheads="1"/>
          </p:cNvPicPr>
          <p:nvPr/>
        </p:nvPicPr>
        <p:blipFill>
          <a:blip r:embed="rId5" cstate="print"/>
          <a:srcRect/>
          <a:stretch>
            <a:fillRect/>
          </a:stretch>
        </p:blipFill>
        <p:spPr bwMode="auto">
          <a:xfrm>
            <a:off x="4724400" y="4255005"/>
            <a:ext cx="3733800" cy="260299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5602"/>
                                        </p:tgtEl>
                                        <p:attrNameLst>
                                          <p:attrName>style.visibility</p:attrName>
                                        </p:attrNameLst>
                                      </p:cBhvr>
                                      <p:to>
                                        <p:strVal val="visible"/>
                                      </p:to>
                                    </p:set>
                                    <p:animEffect transition="in" filter="fade">
                                      <p:cBhvr>
                                        <p:cTn id="21" dur="1000"/>
                                        <p:tgtEl>
                                          <p:spTgt spid="25602"/>
                                        </p:tgtEl>
                                      </p:cBhvr>
                                    </p:animEffect>
                                    <p:anim calcmode="lin" valueType="num">
                                      <p:cBhvr>
                                        <p:cTn id="22" dur="1000" fill="hold"/>
                                        <p:tgtEl>
                                          <p:spTgt spid="25602"/>
                                        </p:tgtEl>
                                        <p:attrNameLst>
                                          <p:attrName>ppt_x</p:attrName>
                                        </p:attrNameLst>
                                      </p:cBhvr>
                                      <p:tavLst>
                                        <p:tav tm="0">
                                          <p:val>
                                            <p:strVal val="#ppt_x"/>
                                          </p:val>
                                        </p:tav>
                                        <p:tav tm="100000">
                                          <p:val>
                                            <p:strVal val="#ppt_x"/>
                                          </p:val>
                                        </p:tav>
                                      </p:tavLst>
                                    </p:anim>
                                    <p:anim calcmode="lin" valueType="num">
                                      <p:cBhvr>
                                        <p:cTn id="23" dur="1000" fill="hold"/>
                                        <p:tgtEl>
                                          <p:spTgt spid="25602"/>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42" presetClass="entr" presetSubtype="0" fill="hold" nodeType="afterEffect">
                                  <p:stCondLst>
                                    <p:cond delay="0"/>
                                  </p:stCondLst>
                                  <p:childTnLst>
                                    <p:set>
                                      <p:cBhvr>
                                        <p:cTn id="26" dur="1" fill="hold">
                                          <p:stCondLst>
                                            <p:cond delay="0"/>
                                          </p:stCondLst>
                                        </p:cTn>
                                        <p:tgtEl>
                                          <p:spTgt spid="25604"/>
                                        </p:tgtEl>
                                        <p:attrNameLst>
                                          <p:attrName>style.visibility</p:attrName>
                                        </p:attrNameLst>
                                      </p:cBhvr>
                                      <p:to>
                                        <p:strVal val="visible"/>
                                      </p:to>
                                    </p:set>
                                    <p:animEffect transition="in" filter="fade">
                                      <p:cBhvr>
                                        <p:cTn id="27" dur="1000"/>
                                        <p:tgtEl>
                                          <p:spTgt spid="25604"/>
                                        </p:tgtEl>
                                      </p:cBhvr>
                                    </p:animEffect>
                                    <p:anim calcmode="lin" valueType="num">
                                      <p:cBhvr>
                                        <p:cTn id="28" dur="1000" fill="hold"/>
                                        <p:tgtEl>
                                          <p:spTgt spid="25604"/>
                                        </p:tgtEl>
                                        <p:attrNameLst>
                                          <p:attrName>ppt_x</p:attrName>
                                        </p:attrNameLst>
                                      </p:cBhvr>
                                      <p:tavLst>
                                        <p:tav tm="0">
                                          <p:val>
                                            <p:strVal val="#ppt_x"/>
                                          </p:val>
                                        </p:tav>
                                        <p:tav tm="100000">
                                          <p:val>
                                            <p:strVal val="#ppt_x"/>
                                          </p:val>
                                        </p:tav>
                                      </p:tavLst>
                                    </p:anim>
                                    <p:anim calcmode="lin" valueType="num">
                                      <p:cBhvr>
                                        <p:cTn id="29" dur="1000" fill="hold"/>
                                        <p:tgtEl>
                                          <p:spTgt spid="2560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2" name="Picture 4" descr="http://www.tropicalisland.de/NYC_New_York_Brooklyn_Bridge_from_World_Trade_Center_b.jpg"/>
          <p:cNvPicPr>
            <a:picLocks noChangeAspect="1" noChangeArrowheads="1"/>
          </p:cNvPicPr>
          <p:nvPr/>
        </p:nvPicPr>
        <p:blipFill>
          <a:blip r:embed="rId3" cstate="print"/>
          <a:srcRect/>
          <a:stretch>
            <a:fillRect/>
          </a:stretch>
        </p:blipFill>
        <p:spPr bwMode="auto">
          <a:xfrm>
            <a:off x="0" y="4724400"/>
            <a:ext cx="2584723" cy="1733608"/>
          </a:xfrm>
          <a:prstGeom prst="rect">
            <a:avLst/>
          </a:prstGeom>
          <a:noFill/>
        </p:spPr>
      </p:pic>
      <p:pic>
        <p:nvPicPr>
          <p:cNvPr id="27654" name="Picture 6" descr="http://www.kahndog.com/Photogallery/Jun%202008/McK-Connecting-steam.jpg"/>
          <p:cNvPicPr>
            <a:picLocks noChangeAspect="1" noChangeArrowheads="1"/>
          </p:cNvPicPr>
          <p:nvPr/>
        </p:nvPicPr>
        <p:blipFill>
          <a:blip r:embed="rId4" cstate="print"/>
          <a:srcRect/>
          <a:stretch>
            <a:fillRect/>
          </a:stretch>
        </p:blipFill>
        <p:spPr bwMode="auto">
          <a:xfrm>
            <a:off x="2209800" y="5091254"/>
            <a:ext cx="3384550" cy="1766746"/>
          </a:xfrm>
          <a:prstGeom prst="rect">
            <a:avLst/>
          </a:prstGeom>
          <a:noFill/>
        </p:spPr>
      </p:pic>
      <p:sp>
        <p:nvSpPr>
          <p:cNvPr id="2" name="Title 1"/>
          <p:cNvSpPr>
            <a:spLocks noGrp="1"/>
          </p:cNvSpPr>
          <p:nvPr>
            <p:ph type="title"/>
          </p:nvPr>
        </p:nvSpPr>
        <p:spPr>
          <a:xfrm>
            <a:off x="381000" y="0"/>
            <a:ext cx="7467600" cy="731838"/>
          </a:xfrm>
        </p:spPr>
        <p:txBody>
          <a:bodyPr/>
          <a:lstStyle/>
          <a:p>
            <a:r>
              <a:rPr lang="en-US" dirty="0" smtClean="0"/>
              <a:t>Steel</a:t>
            </a:r>
            <a:endParaRPr lang="en-US" dirty="0"/>
          </a:p>
        </p:txBody>
      </p:sp>
      <p:sp>
        <p:nvSpPr>
          <p:cNvPr id="3" name="Content Placeholder 2"/>
          <p:cNvSpPr>
            <a:spLocks noGrp="1"/>
          </p:cNvSpPr>
          <p:nvPr>
            <p:ph sz="quarter" idx="1"/>
          </p:nvPr>
        </p:nvSpPr>
        <p:spPr>
          <a:xfrm>
            <a:off x="457200" y="685800"/>
            <a:ext cx="7467600" cy="4873752"/>
          </a:xfrm>
        </p:spPr>
        <p:txBody>
          <a:bodyPr/>
          <a:lstStyle/>
          <a:p>
            <a:r>
              <a:rPr lang="en-US" dirty="0" smtClean="0"/>
              <a:t>Steel is made from primarily </a:t>
            </a:r>
            <a:r>
              <a:rPr lang="en-US" u="sng" dirty="0" smtClean="0"/>
              <a:t>iron ore, coal turned into coke, and limestone</a:t>
            </a:r>
            <a:r>
              <a:rPr lang="en-US" dirty="0" smtClean="0"/>
              <a:t>. The iron ore is burned with the coke and limestone. The coke helps separate the impurities of the iron ore and the limestone absorbs them. The iron is then taken to an open hearth were heat and other chemicals are added turning it into steel. </a:t>
            </a:r>
          </a:p>
          <a:p>
            <a:r>
              <a:rPr lang="en-US" dirty="0" smtClean="0"/>
              <a:t>Steel was used to make </a:t>
            </a:r>
          </a:p>
          <a:p>
            <a:pPr>
              <a:buNone/>
            </a:pPr>
            <a:r>
              <a:rPr lang="en-US" dirty="0" smtClean="0"/>
              <a:t>    railroad tracks, locomotives, </a:t>
            </a:r>
          </a:p>
          <a:p>
            <a:pPr>
              <a:buNone/>
            </a:pPr>
            <a:r>
              <a:rPr lang="en-US" dirty="0" smtClean="0"/>
              <a:t>    bridges, steamboats, and tools.</a:t>
            </a:r>
            <a:endParaRPr lang="en-US" dirty="0"/>
          </a:p>
        </p:txBody>
      </p:sp>
      <p:pic>
        <p:nvPicPr>
          <p:cNvPr id="27650" name="Picture 2" descr="http://gdynets.webng.com/fc1.jpg"/>
          <p:cNvPicPr>
            <a:picLocks noChangeAspect="1" noChangeArrowheads="1"/>
          </p:cNvPicPr>
          <p:nvPr/>
        </p:nvPicPr>
        <p:blipFill>
          <a:blip r:embed="rId5" cstate="print"/>
          <a:srcRect/>
          <a:stretch>
            <a:fillRect/>
          </a:stretch>
        </p:blipFill>
        <p:spPr bwMode="auto">
          <a:xfrm>
            <a:off x="5257800" y="3276600"/>
            <a:ext cx="3629025" cy="301942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7650"/>
                                        </p:tgtEl>
                                        <p:attrNameLst>
                                          <p:attrName>style.visibility</p:attrName>
                                        </p:attrNameLst>
                                      </p:cBhvr>
                                      <p:to>
                                        <p:strVal val="visible"/>
                                      </p:to>
                                    </p:set>
                                    <p:animEffect transition="in" filter="fade">
                                      <p:cBhvr>
                                        <p:cTn id="35" dur="1000"/>
                                        <p:tgtEl>
                                          <p:spTgt spid="27650"/>
                                        </p:tgtEl>
                                      </p:cBhvr>
                                    </p:animEffect>
                                    <p:anim calcmode="lin" valueType="num">
                                      <p:cBhvr>
                                        <p:cTn id="36" dur="1000" fill="hold"/>
                                        <p:tgtEl>
                                          <p:spTgt spid="27650"/>
                                        </p:tgtEl>
                                        <p:attrNameLst>
                                          <p:attrName>ppt_x</p:attrName>
                                        </p:attrNameLst>
                                      </p:cBhvr>
                                      <p:tavLst>
                                        <p:tav tm="0">
                                          <p:val>
                                            <p:strVal val="#ppt_x"/>
                                          </p:val>
                                        </p:tav>
                                        <p:tav tm="100000">
                                          <p:val>
                                            <p:strVal val="#ppt_x"/>
                                          </p:val>
                                        </p:tav>
                                      </p:tavLst>
                                    </p:anim>
                                    <p:anim calcmode="lin" valueType="num">
                                      <p:cBhvr>
                                        <p:cTn id="37" dur="1000" fill="hold"/>
                                        <p:tgtEl>
                                          <p:spTgt spid="27650"/>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27654"/>
                                        </p:tgtEl>
                                        <p:attrNameLst>
                                          <p:attrName>style.visibility</p:attrName>
                                        </p:attrNameLst>
                                      </p:cBhvr>
                                      <p:to>
                                        <p:strVal val="visible"/>
                                      </p:to>
                                    </p:set>
                                    <p:animEffect transition="in" filter="fade">
                                      <p:cBhvr>
                                        <p:cTn id="42" dur="1000"/>
                                        <p:tgtEl>
                                          <p:spTgt spid="27654"/>
                                        </p:tgtEl>
                                      </p:cBhvr>
                                    </p:animEffect>
                                    <p:anim calcmode="lin" valueType="num">
                                      <p:cBhvr>
                                        <p:cTn id="43" dur="1000" fill="hold"/>
                                        <p:tgtEl>
                                          <p:spTgt spid="27654"/>
                                        </p:tgtEl>
                                        <p:attrNameLst>
                                          <p:attrName>ppt_x</p:attrName>
                                        </p:attrNameLst>
                                      </p:cBhvr>
                                      <p:tavLst>
                                        <p:tav tm="0">
                                          <p:val>
                                            <p:strVal val="#ppt_x"/>
                                          </p:val>
                                        </p:tav>
                                        <p:tav tm="100000">
                                          <p:val>
                                            <p:strVal val="#ppt_x"/>
                                          </p:val>
                                        </p:tav>
                                      </p:tavLst>
                                    </p:anim>
                                    <p:anim calcmode="lin" valueType="num">
                                      <p:cBhvr>
                                        <p:cTn id="44" dur="1000" fill="hold"/>
                                        <p:tgtEl>
                                          <p:spTgt spid="27654"/>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27652"/>
                                        </p:tgtEl>
                                        <p:attrNameLst>
                                          <p:attrName>style.visibility</p:attrName>
                                        </p:attrNameLst>
                                      </p:cBhvr>
                                      <p:to>
                                        <p:strVal val="visible"/>
                                      </p:to>
                                    </p:set>
                                    <p:animEffect transition="in" filter="fade">
                                      <p:cBhvr>
                                        <p:cTn id="49" dur="1000"/>
                                        <p:tgtEl>
                                          <p:spTgt spid="27652"/>
                                        </p:tgtEl>
                                      </p:cBhvr>
                                    </p:animEffect>
                                    <p:anim calcmode="lin" valueType="num">
                                      <p:cBhvr>
                                        <p:cTn id="50" dur="1000" fill="hold"/>
                                        <p:tgtEl>
                                          <p:spTgt spid="27652"/>
                                        </p:tgtEl>
                                        <p:attrNameLst>
                                          <p:attrName>ppt_x</p:attrName>
                                        </p:attrNameLst>
                                      </p:cBhvr>
                                      <p:tavLst>
                                        <p:tav tm="0">
                                          <p:val>
                                            <p:strVal val="#ppt_x"/>
                                          </p:val>
                                        </p:tav>
                                        <p:tav tm="100000">
                                          <p:val>
                                            <p:strVal val="#ppt_x"/>
                                          </p:val>
                                        </p:tav>
                                      </p:tavLst>
                                    </p:anim>
                                    <p:anim calcmode="lin" valueType="num">
                                      <p:cBhvr>
                                        <p:cTn id="51" dur="1000" fill="hold"/>
                                        <p:tgtEl>
                                          <p:spTgt spid="276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1888</TotalTime>
  <Words>1970</Words>
  <Application>Microsoft Office PowerPoint</Application>
  <PresentationFormat>On-screen Show (4:3)</PresentationFormat>
  <Paragraphs>161</Paragraphs>
  <Slides>27</Slides>
  <Notes>27</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Oriel</vt:lpstr>
      <vt:lpstr>The Age of Big Business in PA</vt:lpstr>
      <vt:lpstr>The Age of Big Business in pa</vt:lpstr>
      <vt:lpstr>Oil</vt:lpstr>
      <vt:lpstr>Oil</vt:lpstr>
      <vt:lpstr>Coal</vt:lpstr>
      <vt:lpstr>Coal</vt:lpstr>
      <vt:lpstr>Iron Ore</vt:lpstr>
      <vt:lpstr>Coke</vt:lpstr>
      <vt:lpstr>Steel</vt:lpstr>
      <vt:lpstr>Steel </vt:lpstr>
      <vt:lpstr>Railroads</vt:lpstr>
      <vt:lpstr>Aluminum</vt:lpstr>
      <vt:lpstr>Glass</vt:lpstr>
      <vt:lpstr>Glass</vt:lpstr>
      <vt:lpstr>Glass</vt:lpstr>
      <vt:lpstr>Other Industries</vt:lpstr>
      <vt:lpstr>Population Increase with Industrialization</vt:lpstr>
      <vt:lpstr>Problems that arise from Industrialization</vt:lpstr>
      <vt:lpstr>Children in the Workplace</vt:lpstr>
      <vt:lpstr>Workers Fight Back</vt:lpstr>
      <vt:lpstr>Homestead Strike</vt:lpstr>
      <vt:lpstr>Achievements of Unions</vt:lpstr>
      <vt:lpstr>Meeting The Needs of The People </vt:lpstr>
      <vt:lpstr>Meeting The Needs of The People </vt:lpstr>
      <vt:lpstr>Centennial Exhibition</vt:lpstr>
      <vt:lpstr>Johnstown Flood</vt:lpstr>
      <vt:lpstr>Slide 27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Age of Big Business in PA</dc:title>
  <dc:creator>Litman Family</dc:creator>
  <cp:lastModifiedBy>wolfa</cp:lastModifiedBy>
  <cp:revision>37</cp:revision>
  <dcterms:created xsi:type="dcterms:W3CDTF">2012-05-06T12:51:15Z</dcterms:created>
  <dcterms:modified xsi:type="dcterms:W3CDTF">2013-04-17T17:26:11Z</dcterms:modified>
</cp:coreProperties>
</file>